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500" r:id="rId1"/>
  </p:sldMasterIdLst>
  <p:notesMasterIdLst>
    <p:notesMasterId r:id="rId16"/>
  </p:notesMasterIdLst>
  <p:handoutMasterIdLst>
    <p:handoutMasterId r:id="rId17"/>
  </p:handoutMasterIdLst>
  <p:sldIdLst>
    <p:sldId id="256" r:id="rId2"/>
    <p:sldId id="257" r:id="rId3"/>
    <p:sldId id="258" r:id="rId4"/>
    <p:sldId id="268" r:id="rId5"/>
    <p:sldId id="269" r:id="rId6"/>
    <p:sldId id="261" r:id="rId7"/>
    <p:sldId id="262" r:id="rId8"/>
    <p:sldId id="263" r:id="rId9"/>
    <p:sldId id="273" r:id="rId10"/>
    <p:sldId id="264" r:id="rId11"/>
    <p:sldId id="271" r:id="rId12"/>
    <p:sldId id="265" r:id="rId13"/>
    <p:sldId id="266" r:id="rId14"/>
    <p:sldId id="267" r:id="rId15"/>
  </p:sldIdLst>
  <p:sldSz cx="12188825" cy="6858000"/>
  <p:notesSz cx="6858000" cy="9144000"/>
  <p:defaultText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6" userDrawn="1">
          <p15:clr>
            <a:srgbClr val="A4A3A4"/>
          </p15:clr>
        </p15:guide>
        <p15:guide id="3" pos="143" userDrawn="1">
          <p15:clr>
            <a:srgbClr val="A4A3A4"/>
          </p15:clr>
        </p15:guide>
        <p15:guide id="4" pos="7535" userDrawn="1">
          <p15:clr>
            <a:srgbClr val="A4A3A4"/>
          </p15:clr>
        </p15:guide>
        <p15:guide id="5" orient="horz" pos="3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9D8E"/>
    <a:srgbClr val="DDB445"/>
    <a:srgbClr val="051222"/>
    <a:srgbClr val="E9A14A"/>
    <a:srgbClr val="927FBF"/>
    <a:srgbClr val="7EB761"/>
    <a:srgbClr val="379CC3"/>
    <a:srgbClr val="721E1F"/>
    <a:srgbClr val="BE5440"/>
    <a:srgbClr val="781E2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88" autoAdjust="0"/>
    <p:restoredTop sz="86378" autoAdjust="0"/>
  </p:normalViewPr>
  <p:slideViewPr>
    <p:cSldViewPr snapToObjects="1">
      <p:cViewPr varScale="1">
        <p:scale>
          <a:sx n="95" d="100"/>
          <a:sy n="95" d="100"/>
        </p:scale>
        <p:origin x="312" y="84"/>
      </p:cViewPr>
      <p:guideLst>
        <p:guide orient="horz" pos="696"/>
        <p:guide pos="143"/>
        <p:guide pos="7535"/>
        <p:guide orient="horz" pos="3984"/>
      </p:guideLst>
    </p:cSldViewPr>
  </p:slideViewPr>
  <p:outlineViewPr>
    <p:cViewPr>
      <p:scale>
        <a:sx n="33" d="100"/>
        <a:sy n="33" d="100"/>
      </p:scale>
      <p:origin x="0" y="-724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7C3C119-78A7-1246-8D8F-33AEF65602F7}" type="datetimeFigureOut">
              <a:rPr lang="en-US" smtClean="0"/>
              <a:pPr/>
              <a:t>10/26/2022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5C58E12-B52C-6D4C-AFCC-CA086959843D}" type="slidenum">
              <a:rPr lang="en-US" smtClean="0"/>
              <a:pPr/>
              <a:t>‹#›</a:t>
            </a:fld>
            <a:endParaRPr lang="en-US" dirty="0"/>
          </a:p>
        </p:txBody>
      </p:sp>
    </p:spTree>
    <p:extLst>
      <p:ext uri="{BB962C8B-B14F-4D97-AF65-F5344CB8AC3E}">
        <p14:creationId xmlns:p14="http://schemas.microsoft.com/office/powerpoint/2010/main" val="1658605445"/>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AF682F0-DFDD-9D47-904F-863866E342F8}" type="datetimeFigureOut">
              <a:rPr lang="en-US" smtClean="0"/>
              <a:pPr/>
              <a:t>10/26/2022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DA54F2-9768-BB4D-944F-81B872D1A08B}" type="slidenum">
              <a:rPr lang="en-US" smtClean="0"/>
              <a:pPr/>
              <a:t>‹#›</a:t>
            </a:fld>
            <a:endParaRPr lang="en-US" dirty="0"/>
          </a:p>
        </p:txBody>
      </p:sp>
    </p:spTree>
    <p:extLst>
      <p:ext uri="{BB962C8B-B14F-4D97-AF65-F5344CB8AC3E}">
        <p14:creationId xmlns:p14="http://schemas.microsoft.com/office/powerpoint/2010/main" val="2642600740"/>
      </p:ext>
    </p:extLst>
  </p:cSld>
  <p:clrMap bg1="lt1" tx1="dk1" bg2="lt2" tx2="dk2" accent1="accent1" accent2="accent2" accent3="accent3" accent4="accent4" accent5="accent5" accent6="accent6" hlink="hlink" folHlink="folHlink"/>
  <p:notesStyle>
    <a:lvl1pPr marL="0" algn="l" defTabSz="609493" rtl="0" eaLnBrk="1" latinLnBrk="0" hangingPunct="1">
      <a:defRPr sz="1600" kern="1200">
        <a:solidFill>
          <a:schemeClr val="tx1"/>
        </a:solidFill>
        <a:latin typeface="+mn-lt"/>
        <a:ea typeface="+mn-ea"/>
        <a:cs typeface="+mn-cs"/>
      </a:defRPr>
    </a:lvl1pPr>
    <a:lvl2pPr marL="609493" algn="l" defTabSz="609493" rtl="0" eaLnBrk="1" latinLnBrk="0" hangingPunct="1">
      <a:defRPr sz="1600" kern="1200">
        <a:solidFill>
          <a:schemeClr val="tx1"/>
        </a:solidFill>
        <a:latin typeface="+mn-lt"/>
        <a:ea typeface="+mn-ea"/>
        <a:cs typeface="+mn-cs"/>
      </a:defRPr>
    </a:lvl2pPr>
    <a:lvl3pPr marL="1218987" algn="l" defTabSz="609493" rtl="0" eaLnBrk="1" latinLnBrk="0" hangingPunct="1">
      <a:defRPr sz="1600" kern="1200">
        <a:solidFill>
          <a:schemeClr val="tx1"/>
        </a:solidFill>
        <a:latin typeface="+mn-lt"/>
        <a:ea typeface="+mn-ea"/>
        <a:cs typeface="+mn-cs"/>
      </a:defRPr>
    </a:lvl3pPr>
    <a:lvl4pPr marL="1828480" algn="l" defTabSz="609493" rtl="0" eaLnBrk="1" latinLnBrk="0" hangingPunct="1">
      <a:defRPr sz="1600" kern="1200">
        <a:solidFill>
          <a:schemeClr val="tx1"/>
        </a:solidFill>
        <a:latin typeface="+mn-lt"/>
        <a:ea typeface="+mn-ea"/>
        <a:cs typeface="+mn-cs"/>
      </a:defRPr>
    </a:lvl4pPr>
    <a:lvl5pPr marL="2437973" algn="l" defTabSz="609493" rtl="0" eaLnBrk="1" latinLnBrk="0" hangingPunct="1">
      <a:defRPr sz="1600" kern="1200">
        <a:solidFill>
          <a:schemeClr val="tx1"/>
        </a:solidFill>
        <a:latin typeface="+mn-lt"/>
        <a:ea typeface="+mn-ea"/>
        <a:cs typeface="+mn-cs"/>
      </a:defRPr>
    </a:lvl5pPr>
    <a:lvl6pPr marL="3047467" algn="l" defTabSz="609493" rtl="0" eaLnBrk="1" latinLnBrk="0" hangingPunct="1">
      <a:defRPr sz="1600" kern="1200">
        <a:solidFill>
          <a:schemeClr val="tx1"/>
        </a:solidFill>
        <a:latin typeface="+mn-lt"/>
        <a:ea typeface="+mn-ea"/>
        <a:cs typeface="+mn-cs"/>
      </a:defRPr>
    </a:lvl6pPr>
    <a:lvl7pPr marL="3656960" algn="l" defTabSz="609493" rtl="0" eaLnBrk="1" latinLnBrk="0" hangingPunct="1">
      <a:defRPr sz="1600" kern="1200">
        <a:solidFill>
          <a:schemeClr val="tx1"/>
        </a:solidFill>
        <a:latin typeface="+mn-lt"/>
        <a:ea typeface="+mn-ea"/>
        <a:cs typeface="+mn-cs"/>
      </a:defRPr>
    </a:lvl7pPr>
    <a:lvl8pPr marL="4266453" algn="l" defTabSz="609493" rtl="0" eaLnBrk="1" latinLnBrk="0" hangingPunct="1">
      <a:defRPr sz="1600" kern="1200">
        <a:solidFill>
          <a:schemeClr val="tx1"/>
        </a:solidFill>
        <a:latin typeface="+mn-lt"/>
        <a:ea typeface="+mn-ea"/>
        <a:cs typeface="+mn-cs"/>
      </a:defRPr>
    </a:lvl8pPr>
    <a:lvl9pPr marL="4875947" algn="l" defTabSz="609493"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National Aeronautics and Space Administration</a:t>
            </a:r>
          </a:p>
        </p:txBody>
      </p:sp>
      <p:sp>
        <p:nvSpPr>
          <p:cNvPr id="4" name="Slide Number Placeholder 3"/>
          <p:cNvSpPr>
            <a:spLocks noGrp="1"/>
          </p:cNvSpPr>
          <p:nvPr>
            <p:ph type="sldNum" sz="quarter" idx="10"/>
          </p:nvPr>
        </p:nvSpPr>
        <p:spPr/>
        <p:txBody>
          <a:bodyPr/>
          <a:lstStyle/>
          <a:p>
            <a:fld id="{4ADA54F2-9768-BB4D-944F-81B872D1A08B}" type="slidenum">
              <a:rPr lang="en-US" smtClean="0"/>
              <a:pPr/>
              <a:t>1</a:t>
            </a:fld>
            <a:endParaRPr lang="en-US" dirty="0"/>
          </a:p>
        </p:txBody>
      </p:sp>
    </p:spTree>
    <p:extLst>
      <p:ext uri="{BB962C8B-B14F-4D97-AF65-F5344CB8AC3E}">
        <p14:creationId xmlns:p14="http://schemas.microsoft.com/office/powerpoint/2010/main" val="17648764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14</a:t>
            </a:fld>
            <a:endParaRPr lang="en-US" dirty="0"/>
          </a:p>
        </p:txBody>
      </p:sp>
    </p:spTree>
    <p:extLst>
      <p:ext uri="{BB962C8B-B14F-4D97-AF65-F5344CB8AC3E}">
        <p14:creationId xmlns:p14="http://schemas.microsoft.com/office/powerpoint/2010/main" val="5214825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2</a:t>
            </a:fld>
            <a:endParaRPr lang="en-US" dirty="0"/>
          </a:p>
        </p:txBody>
      </p:sp>
    </p:spTree>
    <p:extLst>
      <p:ext uri="{BB962C8B-B14F-4D97-AF65-F5344CB8AC3E}">
        <p14:creationId xmlns:p14="http://schemas.microsoft.com/office/powerpoint/2010/main" val="1077213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spcBef>
                <a:spcPts val="0"/>
              </a:spcBef>
              <a:buClr>
                <a:schemeClr val="dk1"/>
              </a:buClr>
              <a:buFont typeface="Arial"/>
              <a:buNone/>
            </a:pPr>
            <a:r>
              <a:rPr lang="en-US" sz="1600" b="0" i="0" u="none" strike="noStrike" cap="none" baseline="0" dirty="0">
                <a:solidFill>
                  <a:schemeClr val="dk1"/>
                </a:solidFill>
                <a:latin typeface="Arial"/>
                <a:ea typeface="Arial"/>
                <a:cs typeface="Arial"/>
                <a:sym typeface="Arial"/>
              </a:rPr>
              <a:t>Precipitation is the main sources of freshwater over any watershed/river basin or region. Run Off, ground water, soil moisture, water reservoir redistribute water whereas evaporation and transpiration (due to vegetation) of water to the atmosphere deplete available fresh water.</a:t>
            </a:r>
          </a:p>
          <a:p>
            <a:pPr marL="0" marR="0" lvl="0" indent="0" algn="l" rtl="0">
              <a:spcBef>
                <a:spcPts val="0"/>
              </a:spcBef>
              <a:buClr>
                <a:schemeClr val="dk1"/>
              </a:buClr>
              <a:buFont typeface="Arial"/>
              <a:buNone/>
            </a:pPr>
            <a:endParaRPr lang="en-US" sz="1600" b="0" i="0" u="none" strike="noStrike" cap="none" baseline="0" dirty="0">
              <a:solidFill>
                <a:schemeClr val="dk1"/>
              </a:solidFill>
              <a:latin typeface="Arial"/>
              <a:ea typeface="Arial"/>
              <a:cs typeface="Arial"/>
              <a:sym typeface="Arial"/>
            </a:endParaRPr>
          </a:p>
          <a:p>
            <a:pPr marL="0" marR="0" lvl="0" indent="0" algn="l" defTabSz="457200" rtl="0" eaLnBrk="1" fontAlgn="auto" latinLnBrk="0" hangingPunct="1">
              <a:lnSpc>
                <a:spcPct val="100000"/>
              </a:lnSpc>
              <a:spcBef>
                <a:spcPts val="0"/>
              </a:spcBef>
              <a:spcAft>
                <a:spcPts val="0"/>
              </a:spcAft>
              <a:buClr>
                <a:schemeClr val="dk1"/>
              </a:buClr>
              <a:buSzTx/>
              <a:buFont typeface="Arial"/>
              <a:buNone/>
              <a:tabLst/>
              <a:defRPr/>
            </a:pPr>
            <a:r>
              <a:rPr lang="en-US" sz="1600" b="0" i="0" u="none" strike="noStrike" cap="none" baseline="0" dirty="0">
                <a:solidFill>
                  <a:schemeClr val="dk1"/>
                </a:solidFill>
                <a:latin typeface="Arial"/>
                <a:ea typeface="Arial"/>
                <a:cs typeface="Arial"/>
                <a:sym typeface="Arial"/>
              </a:rPr>
              <a:t>The fresh water availability over a region can be estimated from the various water components as shown here. Water managers have to use ‘W” amount of water for domestic, agricultural, and industrial needs. </a:t>
            </a:r>
            <a:r>
              <a:rPr lang="en-US" dirty="0"/>
              <a:t>Large-scale measurements</a:t>
            </a:r>
            <a:r>
              <a:rPr lang="en-US" baseline="0" dirty="0"/>
              <a:t> of these water components are crucial for sustainable water management. </a:t>
            </a:r>
            <a:endParaRPr lang="en-US" sz="1600" dirty="0"/>
          </a:p>
          <a:p>
            <a:pPr>
              <a:buSzPct val="80000"/>
            </a:pPr>
            <a:endParaRPr lang="en-US" sz="1600" dirty="0"/>
          </a:p>
          <a:p>
            <a:pPr marL="0" marR="0" lvl="0" indent="0" algn="l" rtl="0">
              <a:spcBef>
                <a:spcPts val="0"/>
              </a:spcBef>
              <a:buClr>
                <a:schemeClr val="dk1"/>
              </a:buClr>
              <a:buFont typeface="Arial"/>
              <a:buNone/>
            </a:pPr>
            <a:endParaRPr lang="en-US" sz="1600" b="0" i="0" u="none" strike="noStrike" cap="none" baseline="0" dirty="0">
              <a:solidFill>
                <a:schemeClr val="dk1"/>
              </a:solidFill>
              <a:latin typeface="Arial"/>
              <a:ea typeface="Arial"/>
              <a:cs typeface="Arial"/>
              <a:sym typeface="Arial"/>
            </a:endParaRPr>
          </a:p>
          <a:p>
            <a:endParaRPr lang="en-US" dirty="0"/>
          </a:p>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4</a:t>
            </a:fld>
            <a:endParaRPr lang="en-US" dirty="0"/>
          </a:p>
        </p:txBody>
      </p:sp>
    </p:spTree>
    <p:extLst>
      <p:ext uri="{BB962C8B-B14F-4D97-AF65-F5344CB8AC3E}">
        <p14:creationId xmlns:p14="http://schemas.microsoft.com/office/powerpoint/2010/main" val="1415404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C51447-5AE5-FF4D-BD1D-312E8363FFDA}" type="slidenum">
              <a:rPr lang="en-US" smtClean="0"/>
              <a:t>6</a:t>
            </a:fld>
            <a:endParaRPr lang="en-US" dirty="0"/>
          </a:p>
        </p:txBody>
      </p:sp>
    </p:spTree>
    <p:extLst>
      <p:ext uri="{BB962C8B-B14F-4D97-AF65-F5344CB8AC3E}">
        <p14:creationId xmlns:p14="http://schemas.microsoft.com/office/powerpoint/2010/main" val="556463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ea typeface="MS PGothic" charset="0"/>
                <a:cs typeface="Arial" charset="0"/>
              </a:rPr>
              <a:t>Provide global-scale</a:t>
            </a:r>
            <a:r>
              <a:rPr lang="en-US" b="0" baseline="0" dirty="0">
                <a:ea typeface="MS PGothic" charset="0"/>
                <a:cs typeface="Arial" charset="0"/>
              </a:rPr>
              <a:t> water cycle quantities on hourly, daily, seasonal, and multi-year time scales</a:t>
            </a:r>
            <a:endParaRPr lang="en-US" b="0" dirty="0">
              <a:ea typeface="MS PGothic" charset="0"/>
              <a:cs typeface="Arial" charset="0"/>
            </a:endParaRPr>
          </a:p>
          <a:p>
            <a:endParaRPr lang="en-US" b="0" dirty="0">
              <a:ea typeface="MS PGothic" charset="0"/>
              <a:cs typeface="Arial" charset="0"/>
            </a:endParaRPr>
          </a:p>
          <a:p>
            <a:r>
              <a:rPr lang="en-US" b="0" dirty="0">
                <a:ea typeface="MS PGothic" charset="0"/>
                <a:cs typeface="Arial" charset="0"/>
              </a:rPr>
              <a:t>All the water components</a:t>
            </a:r>
            <a:r>
              <a:rPr lang="en-US" b="0" baseline="0" dirty="0">
                <a:ea typeface="MS PGothic" charset="0"/>
                <a:cs typeface="Arial" charset="0"/>
              </a:rPr>
              <a:t> listed here are available from either satellites or models or from both satellites and models. These data can be used not only for estimating available fresh water but can be used to force hydrologic models for more quantitative applications.</a:t>
            </a:r>
          </a:p>
          <a:p>
            <a:pPr algn="l"/>
            <a:endParaRPr lang="en-US" sz="1400" dirty="0">
              <a:solidFill>
                <a:srgbClr val="0000FF"/>
              </a:solidFill>
              <a:latin typeface="Arial" charset="0"/>
              <a:ea typeface="MS PGothic" charset="0"/>
              <a:cs typeface="Arial" charset="0"/>
            </a:endParaRPr>
          </a:p>
          <a:p>
            <a:pPr algn="l"/>
            <a:r>
              <a:rPr lang="en-US" sz="1400" dirty="0">
                <a:solidFill>
                  <a:srgbClr val="000000"/>
                </a:solidFill>
                <a:effectLst/>
                <a:latin typeface="Arial" charset="0"/>
                <a:cs typeface="Arial" charset="0"/>
              </a:rPr>
              <a:t>All other quantities are available from satellite observations as well as from mode</a:t>
            </a:r>
            <a:r>
              <a:rPr lang="en-US" sz="1400" dirty="0">
                <a:solidFill>
                  <a:srgbClr val="0000FF"/>
                </a:solidFill>
                <a:effectLst/>
                <a:latin typeface="Arial" charset="0"/>
                <a:cs typeface="Arial" charset="0"/>
              </a:rPr>
              <a:t>l</a:t>
            </a:r>
            <a:r>
              <a:rPr lang="en-US" sz="1400" dirty="0">
                <a:solidFill>
                  <a:srgbClr val="000000"/>
                </a:solidFill>
                <a:effectLst/>
                <a:latin typeface="Arial" charset="0"/>
                <a:cs typeface="Arial" charset="0"/>
              </a:rPr>
              <a:t>s</a:t>
            </a:r>
          </a:p>
          <a:p>
            <a:pPr algn="l"/>
            <a:r>
              <a:rPr lang="en-US" sz="1400" dirty="0">
                <a:solidFill>
                  <a:srgbClr val="008040"/>
                </a:solidFill>
                <a:effectLst/>
                <a:latin typeface="Arial" charset="0"/>
                <a:cs typeface="Arial" charset="0"/>
              </a:rPr>
              <a:t>Quantities in green are derived from satellite observations</a:t>
            </a:r>
          </a:p>
          <a:p>
            <a:pPr algn="l"/>
            <a:r>
              <a:rPr lang="en-US" sz="1400" dirty="0">
                <a:solidFill>
                  <a:srgbClr val="FF0000"/>
                </a:solidFill>
                <a:effectLst/>
                <a:latin typeface="Arial" charset="0"/>
                <a:cs typeface="Arial" charset="0"/>
              </a:rPr>
              <a:t>Quantities in red are from atmosphere-land models in which satellite observations are assimilated </a:t>
            </a:r>
          </a:p>
          <a:p>
            <a:pPr algn="l"/>
            <a:endParaRPr lang="en-US" sz="1400" dirty="0">
              <a:solidFill>
                <a:srgbClr val="0000FF"/>
              </a:solidFill>
              <a:latin typeface="Arial" charset="0"/>
              <a:ea typeface="MS PGothic" charset="0"/>
              <a:cs typeface="Arial" charset="0"/>
            </a:endParaRPr>
          </a:p>
          <a:p>
            <a:endParaRPr lang="en-US" dirty="0"/>
          </a:p>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8</a:t>
            </a:fld>
            <a:endParaRPr lang="en-US" dirty="0"/>
          </a:p>
        </p:txBody>
      </p:sp>
    </p:spTree>
    <p:extLst>
      <p:ext uri="{BB962C8B-B14F-4D97-AF65-F5344CB8AC3E}">
        <p14:creationId xmlns:p14="http://schemas.microsoft.com/office/powerpoint/2010/main" val="1489922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ea typeface="MS PGothic" charset="0"/>
                <a:cs typeface="Arial" charset="0"/>
              </a:rPr>
              <a:t>Provide global-scale</a:t>
            </a:r>
            <a:r>
              <a:rPr lang="en-US" b="0" baseline="0" dirty="0">
                <a:ea typeface="MS PGothic" charset="0"/>
                <a:cs typeface="Arial" charset="0"/>
              </a:rPr>
              <a:t> water cycle quantities on hourly, daily, seasonal, and multi-year time scales</a:t>
            </a:r>
            <a:endParaRPr lang="en-US" b="0" dirty="0">
              <a:ea typeface="MS PGothic" charset="0"/>
              <a:cs typeface="Arial" charset="0"/>
            </a:endParaRPr>
          </a:p>
          <a:p>
            <a:endParaRPr lang="en-US" b="0" dirty="0">
              <a:ea typeface="MS PGothic" charset="0"/>
              <a:cs typeface="Arial" charset="0"/>
            </a:endParaRPr>
          </a:p>
          <a:p>
            <a:r>
              <a:rPr lang="en-US" b="0" dirty="0">
                <a:ea typeface="MS PGothic" charset="0"/>
                <a:cs typeface="Arial" charset="0"/>
              </a:rPr>
              <a:t>All the water components</a:t>
            </a:r>
            <a:r>
              <a:rPr lang="en-US" b="0" baseline="0" dirty="0">
                <a:ea typeface="MS PGothic" charset="0"/>
                <a:cs typeface="Arial" charset="0"/>
              </a:rPr>
              <a:t> listed here are available from either satellites or models or from both satellites and models. These data can be used not only for estimating available fresh water but can be used to force hydrologic models for more quantitative applications.</a:t>
            </a:r>
          </a:p>
          <a:p>
            <a:pPr algn="l"/>
            <a:endParaRPr lang="en-US" sz="1400" dirty="0">
              <a:solidFill>
                <a:srgbClr val="0000FF"/>
              </a:solidFill>
              <a:latin typeface="Arial" charset="0"/>
              <a:ea typeface="MS PGothic" charset="0"/>
              <a:cs typeface="Arial" charset="0"/>
            </a:endParaRPr>
          </a:p>
          <a:p>
            <a:pPr algn="l"/>
            <a:r>
              <a:rPr lang="en-US" sz="1400" dirty="0">
                <a:solidFill>
                  <a:srgbClr val="000000"/>
                </a:solidFill>
                <a:effectLst/>
                <a:latin typeface="Arial" charset="0"/>
                <a:cs typeface="Arial" charset="0"/>
              </a:rPr>
              <a:t>All other quantities are available from satellite observations as well as from mode</a:t>
            </a:r>
            <a:r>
              <a:rPr lang="en-US" sz="1400" dirty="0">
                <a:solidFill>
                  <a:srgbClr val="0000FF"/>
                </a:solidFill>
                <a:effectLst/>
                <a:latin typeface="Arial" charset="0"/>
                <a:cs typeface="Arial" charset="0"/>
              </a:rPr>
              <a:t>l</a:t>
            </a:r>
            <a:r>
              <a:rPr lang="en-US" sz="1400" dirty="0">
                <a:solidFill>
                  <a:srgbClr val="000000"/>
                </a:solidFill>
                <a:effectLst/>
                <a:latin typeface="Arial" charset="0"/>
                <a:cs typeface="Arial" charset="0"/>
              </a:rPr>
              <a:t>s</a:t>
            </a:r>
          </a:p>
          <a:p>
            <a:pPr algn="l"/>
            <a:r>
              <a:rPr lang="en-US" sz="1400" dirty="0">
                <a:solidFill>
                  <a:srgbClr val="008040"/>
                </a:solidFill>
                <a:effectLst/>
                <a:latin typeface="Arial" charset="0"/>
                <a:cs typeface="Arial" charset="0"/>
              </a:rPr>
              <a:t>Quantities in green are derived from satellite observations</a:t>
            </a:r>
          </a:p>
          <a:p>
            <a:pPr algn="l"/>
            <a:r>
              <a:rPr lang="en-US" sz="1400" dirty="0">
                <a:solidFill>
                  <a:srgbClr val="FF0000"/>
                </a:solidFill>
                <a:effectLst/>
                <a:latin typeface="Arial" charset="0"/>
                <a:cs typeface="Arial" charset="0"/>
              </a:rPr>
              <a:t>Quantities in red are from atmosphere-land models in which satellite observations are assimilated </a:t>
            </a:r>
          </a:p>
          <a:p>
            <a:pPr algn="l"/>
            <a:endParaRPr lang="en-US" sz="1400" dirty="0">
              <a:solidFill>
                <a:srgbClr val="0000FF"/>
              </a:solidFill>
              <a:latin typeface="Arial" charset="0"/>
              <a:ea typeface="MS PGothic" charset="0"/>
              <a:cs typeface="Arial" charset="0"/>
            </a:endParaRPr>
          </a:p>
          <a:p>
            <a:endParaRPr lang="en-US" dirty="0"/>
          </a:p>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9</a:t>
            </a:fld>
            <a:endParaRPr lang="en-US" dirty="0"/>
          </a:p>
        </p:txBody>
      </p:sp>
    </p:spTree>
    <p:extLst>
      <p:ext uri="{BB962C8B-B14F-4D97-AF65-F5344CB8AC3E}">
        <p14:creationId xmlns:p14="http://schemas.microsoft.com/office/powerpoint/2010/main" val="498942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10</a:t>
            </a:fld>
            <a:endParaRPr lang="en-US" dirty="0"/>
          </a:p>
        </p:txBody>
      </p:sp>
    </p:spTree>
    <p:extLst>
      <p:ext uri="{BB962C8B-B14F-4D97-AF65-F5344CB8AC3E}">
        <p14:creationId xmlns:p14="http://schemas.microsoft.com/office/powerpoint/2010/main" val="4076661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11</a:t>
            </a:fld>
            <a:endParaRPr lang="en-US" dirty="0"/>
          </a:p>
        </p:txBody>
      </p:sp>
    </p:spTree>
    <p:extLst>
      <p:ext uri="{BB962C8B-B14F-4D97-AF65-F5344CB8AC3E}">
        <p14:creationId xmlns:p14="http://schemas.microsoft.com/office/powerpoint/2010/main" val="1832139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12</a:t>
            </a:fld>
            <a:endParaRPr lang="en-US" dirty="0"/>
          </a:p>
        </p:txBody>
      </p:sp>
    </p:spTree>
    <p:extLst>
      <p:ext uri="{BB962C8B-B14F-4D97-AF65-F5344CB8AC3E}">
        <p14:creationId xmlns:p14="http://schemas.microsoft.com/office/powerpoint/2010/main" val="12147704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l="8758" t="63329" r="8769" b="5508"/>
          <a:stretch/>
        </p:blipFill>
        <p:spPr>
          <a:xfrm>
            <a:off x="-1652" y="-1"/>
            <a:ext cx="12190477" cy="4606401"/>
          </a:xfrm>
          <a:prstGeom prst="rect">
            <a:avLst/>
          </a:prstGeom>
        </p:spPr>
      </p:pic>
      <p:sp>
        <p:nvSpPr>
          <p:cNvPr id="13" name="Title 1"/>
          <p:cNvSpPr>
            <a:spLocks noGrp="1"/>
          </p:cNvSpPr>
          <p:nvPr>
            <p:ph type="ctrTitle"/>
          </p:nvPr>
        </p:nvSpPr>
        <p:spPr>
          <a:xfrm>
            <a:off x="1869242" y="4809507"/>
            <a:ext cx="9597290" cy="730682"/>
          </a:xfrm>
        </p:spPr>
        <p:txBody>
          <a:bodyPr anchor="ctr">
            <a:normAutofit/>
          </a:bodyPr>
          <a:lstStyle>
            <a:lvl1pPr>
              <a:lnSpc>
                <a:spcPct val="120000"/>
              </a:lnSpc>
              <a:spcAft>
                <a:spcPts val="0"/>
              </a:spcAft>
              <a:defRPr sz="3200">
                <a:latin typeface="+mn-lt"/>
                <a:cs typeface="Arial"/>
              </a:defRPr>
            </a:lvl1pPr>
          </a:lstStyle>
          <a:p>
            <a:r>
              <a:rPr lang="en-US" dirty="0"/>
              <a:t>Click to edit Master title style</a:t>
            </a:r>
          </a:p>
        </p:txBody>
      </p:sp>
      <p:pic>
        <p:nvPicPr>
          <p:cNvPr id="15" name="Picture 14"/>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47350" y="4923727"/>
            <a:ext cx="1573874" cy="1573874"/>
          </a:xfrm>
          <a:prstGeom prst="rect">
            <a:avLst/>
          </a:prstGeom>
        </p:spPr>
      </p:pic>
      <p:sp>
        <p:nvSpPr>
          <p:cNvPr id="16" name="Text Placeholder 4"/>
          <p:cNvSpPr>
            <a:spLocks noGrp="1"/>
          </p:cNvSpPr>
          <p:nvPr>
            <p:ph type="body" sz="quarter" idx="10" hasCustomPrompt="1"/>
          </p:nvPr>
        </p:nvSpPr>
        <p:spPr>
          <a:xfrm>
            <a:off x="1868574" y="5636267"/>
            <a:ext cx="9598611" cy="439738"/>
          </a:xfrm>
        </p:spPr>
        <p:txBody>
          <a:bodyPr anchor="ctr">
            <a:noAutofit/>
          </a:bodyPr>
          <a:lstStyle>
            <a:lvl1pPr marL="146278" indent="0">
              <a:buFontTx/>
              <a:buNone/>
              <a:defRPr sz="2000">
                <a:latin typeface="+mn-lt"/>
              </a:defRPr>
            </a:lvl1pPr>
            <a:lvl2pPr marL="365696" indent="0">
              <a:buFontTx/>
              <a:buNone/>
              <a:defRPr sz="1600">
                <a:latin typeface="+mn-lt"/>
              </a:defRPr>
            </a:lvl2pPr>
            <a:lvl3pPr marL="731392" indent="0">
              <a:buFontTx/>
              <a:buNone/>
              <a:defRPr sz="1600">
                <a:latin typeface="+mn-lt"/>
              </a:defRPr>
            </a:lvl3pPr>
            <a:lvl4pPr marL="975189" indent="0">
              <a:buFontTx/>
              <a:buNone/>
              <a:defRPr sz="1600">
                <a:latin typeface="+mn-lt"/>
              </a:defRPr>
            </a:lvl4pPr>
            <a:lvl5pPr marL="1340885" indent="0">
              <a:buFontTx/>
              <a:buNone/>
              <a:defRPr sz="1600">
                <a:latin typeface="+mn-lt"/>
              </a:defRPr>
            </a:lvl5pPr>
          </a:lstStyle>
          <a:p>
            <a:pPr lvl="0"/>
            <a:r>
              <a:rPr lang="en-US" dirty="0"/>
              <a:t>Presenter Name</a:t>
            </a:r>
          </a:p>
        </p:txBody>
      </p:sp>
      <p:sp>
        <p:nvSpPr>
          <p:cNvPr id="17" name="Text Placeholder 4"/>
          <p:cNvSpPr>
            <a:spLocks noGrp="1"/>
          </p:cNvSpPr>
          <p:nvPr>
            <p:ph type="body" sz="quarter" idx="11" hasCustomPrompt="1"/>
          </p:nvPr>
        </p:nvSpPr>
        <p:spPr>
          <a:xfrm>
            <a:off x="1868574" y="6172083"/>
            <a:ext cx="9598611" cy="439738"/>
          </a:xfrm>
        </p:spPr>
        <p:txBody>
          <a:bodyPr anchor="ctr">
            <a:noAutofit/>
          </a:bodyPr>
          <a:lstStyle>
            <a:lvl1pPr marL="146278" indent="0">
              <a:buFontTx/>
              <a:buNone/>
              <a:defRPr sz="2000">
                <a:latin typeface="+mn-lt"/>
              </a:defRPr>
            </a:lvl1pPr>
            <a:lvl2pPr marL="365696" indent="0">
              <a:buFontTx/>
              <a:buNone/>
              <a:defRPr sz="1600">
                <a:latin typeface="+mn-lt"/>
              </a:defRPr>
            </a:lvl2pPr>
            <a:lvl3pPr marL="731392" indent="0">
              <a:buFontTx/>
              <a:buNone/>
              <a:defRPr sz="1600">
                <a:latin typeface="+mn-lt"/>
              </a:defRPr>
            </a:lvl3pPr>
            <a:lvl4pPr marL="975189" indent="0">
              <a:buFontTx/>
              <a:buNone/>
              <a:defRPr sz="1600">
                <a:latin typeface="+mn-lt"/>
              </a:defRPr>
            </a:lvl4pPr>
            <a:lvl5pPr marL="1340885" indent="0">
              <a:buFontTx/>
              <a:buNone/>
              <a:defRPr sz="1600">
                <a:latin typeface="+mn-lt"/>
              </a:defRPr>
            </a:lvl5pPr>
          </a:lstStyle>
          <a:p>
            <a:pPr lvl="0"/>
            <a:r>
              <a:rPr lang="en-US" dirty="0"/>
              <a:t>Date</a:t>
            </a:r>
          </a:p>
        </p:txBody>
      </p:sp>
      <p:cxnSp>
        <p:nvCxnSpPr>
          <p:cNvPr id="19" name="Straight Connector 18"/>
          <p:cNvCxnSpPr/>
          <p:nvPr userDrawn="1"/>
        </p:nvCxnSpPr>
        <p:spPr>
          <a:xfrm flipV="1">
            <a:off x="-64" y="4606401"/>
            <a:ext cx="12188952"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21" name="Picture 25" descr="NASA insigniaCMYK"/>
          <p:cNvPicPr preferRelativeResize="0">
            <a:picLocks noChangeAspect="1" noChangeArrowheads="1"/>
          </p:cNvPicPr>
          <p:nvPr userDrawn="1"/>
        </p:nvPicPr>
        <p:blipFill>
          <a:blip r:embed="rId4" cstate="print">
            <a:extLst>
              <a:ext uri="{28A0092B-C50C-407E-A947-70E740481C1C}">
                <a14:useLocalDpi xmlns:a14="http://schemas.microsoft.com/office/drawing/2010/main"/>
              </a:ext>
            </a:extLst>
          </a:blip>
          <a:srcRect/>
          <a:stretch>
            <a:fillRect/>
          </a:stretch>
        </p:blipFill>
        <p:spPr bwMode="auto">
          <a:xfrm>
            <a:off x="11027470" y="76200"/>
            <a:ext cx="951111" cy="761736"/>
          </a:xfrm>
          <a:prstGeom prst="rect">
            <a:avLst/>
          </a:prstGeom>
          <a:noFill/>
          <a:ln w="9525">
            <a:noFill/>
            <a:miter lim="800000"/>
            <a:headEnd/>
            <a:tailEnd/>
          </a:ln>
        </p:spPr>
      </p:pic>
      <p:sp>
        <p:nvSpPr>
          <p:cNvPr id="22" name="Rectangle 21"/>
          <p:cNvSpPr/>
          <p:nvPr userDrawn="1"/>
        </p:nvSpPr>
        <p:spPr>
          <a:xfrm>
            <a:off x="147350" y="304800"/>
            <a:ext cx="2975262" cy="304800"/>
          </a:xfrm>
          <a:prstGeom prst="rect">
            <a:avLst/>
          </a:prstGeom>
          <a:solidFill>
            <a:srgbClr val="721E1F"/>
          </a:solidFill>
          <a:ln>
            <a:noFill/>
          </a:ln>
          <a:effectLst>
            <a:glow rad="444500">
              <a:srgbClr val="721E1F">
                <a:alpha val="40000"/>
              </a:srgbClr>
            </a:glo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TextBox 22"/>
          <p:cNvSpPr txBox="1"/>
          <p:nvPr userDrawn="1"/>
        </p:nvSpPr>
        <p:spPr>
          <a:xfrm>
            <a:off x="147350" y="318580"/>
            <a:ext cx="3295938" cy="276977"/>
          </a:xfrm>
          <a:prstGeom prst="rect">
            <a:avLst/>
          </a:prstGeom>
          <a:noFill/>
          <a:effectLst>
            <a:outerShdw blurRad="50800" dist="38100" dir="2700000" algn="tl" rotWithShape="0">
              <a:prstClr val="black">
                <a:alpha val="40000"/>
              </a:prstClr>
            </a:outerShdw>
          </a:effectLst>
        </p:spPr>
        <p:txBody>
          <a:bodyPr wrap="square" lIns="121899" tIns="60949" rIns="121899" bIns="60949" rtlCol="0">
            <a:spAutoFit/>
          </a:bodyPr>
          <a:lstStyle/>
          <a:p>
            <a:pPr algn="l"/>
            <a:r>
              <a:rPr lang="en-US" sz="1000" dirty="0">
                <a:solidFill>
                  <a:schemeClr val="bg1"/>
                </a:solidFill>
                <a:latin typeface="Arial"/>
                <a:cs typeface="Arial"/>
              </a:rPr>
              <a:t>National</a:t>
            </a:r>
            <a:r>
              <a:rPr lang="en-US" sz="1000" baseline="0" dirty="0">
                <a:solidFill>
                  <a:schemeClr val="bg1"/>
                </a:solidFill>
                <a:latin typeface="Arial"/>
                <a:cs typeface="Arial"/>
              </a:rPr>
              <a:t> Aeronautics and Space Administration</a:t>
            </a:r>
            <a:endParaRPr lang="en-US" sz="1000" dirty="0">
              <a:solidFill>
                <a:schemeClr val="bg1"/>
              </a:solidFill>
              <a:latin typeface="Arial"/>
              <a:cs typeface="Arial"/>
            </a:endParaRPr>
          </a:p>
        </p:txBody>
      </p:sp>
    </p:spTree>
    <p:extLst>
      <p:ext uri="{BB962C8B-B14F-4D97-AF65-F5344CB8AC3E}">
        <p14:creationId xmlns:p14="http://schemas.microsoft.com/office/powerpoint/2010/main" val="1114045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6_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482067" y="274641"/>
            <a:ext cx="11224691" cy="576299"/>
          </a:xfrm>
        </p:spPr>
        <p:txBody>
          <a:bodyPr anchor="ctr">
            <a:noAutofit/>
          </a:bodyPr>
          <a:lstStyle>
            <a:lvl1pPr>
              <a:defRPr sz="2800"/>
            </a:lvl1pPr>
          </a:lstStyle>
          <a:p>
            <a:r>
              <a:rPr lang="en-US" dirty="0"/>
              <a:t>Click to edit Master title style</a:t>
            </a:r>
          </a:p>
        </p:txBody>
      </p:sp>
      <p:sp>
        <p:nvSpPr>
          <p:cNvPr id="3" name="Content Placeholder 2"/>
          <p:cNvSpPr>
            <a:spLocks noGrp="1"/>
          </p:cNvSpPr>
          <p:nvPr>
            <p:ph idx="1"/>
          </p:nvPr>
        </p:nvSpPr>
        <p:spPr>
          <a:xfrm>
            <a:off x="482067" y="1474334"/>
            <a:ext cx="11224691" cy="4251960"/>
          </a:xfrm>
        </p:spPr>
        <p:txBody>
          <a:bodyPr>
            <a:normAutofit/>
          </a:bodyPr>
          <a:lstStyle>
            <a:lvl1pPr>
              <a:spcBef>
                <a:spcPts val="800"/>
              </a:spcBef>
              <a:spcAft>
                <a:spcPts val="0"/>
              </a:spcAft>
              <a:defRPr sz="2000"/>
            </a:lvl1pPr>
            <a:lvl2pPr>
              <a:spcAft>
                <a:spcPts val="0"/>
              </a:spcAft>
              <a:defRPr sz="2000"/>
            </a:lvl2pPr>
            <a:lvl3pPr>
              <a:spcAft>
                <a:spcPts val="0"/>
              </a:spcAft>
              <a:defRPr sz="2000"/>
            </a:lvl3pPr>
            <a:lvl4pPr>
              <a:spcAft>
                <a:spcPts val="0"/>
              </a:spcAft>
              <a:defRPr sz="2000"/>
            </a:lvl4pPr>
            <a:lvl5pPr>
              <a:spcAft>
                <a:spcPts val="0"/>
              </a:spcAf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0"/>
          </p:nvPr>
        </p:nvSpPr>
        <p:spPr>
          <a:xfrm>
            <a:off x="482067" y="850939"/>
            <a:ext cx="11224691" cy="469900"/>
          </a:xfrm>
        </p:spPr>
        <p:txBody>
          <a:bodyPr lIns="121899" anchor="ctr">
            <a:noAutofit/>
          </a:bodyPr>
          <a:lstStyle>
            <a:lvl1pPr marL="0" indent="0">
              <a:spcBef>
                <a:spcPts val="0"/>
              </a:spcBef>
              <a:buNone/>
              <a:defRPr sz="2400"/>
            </a:lvl1pPr>
          </a:lstStyle>
          <a:p>
            <a:pPr lvl="0"/>
            <a:r>
              <a:rPr lang="en-US" dirty="0"/>
              <a:t>Click to edit Master text styles</a:t>
            </a:r>
          </a:p>
        </p:txBody>
      </p:sp>
      <p:cxnSp>
        <p:nvCxnSpPr>
          <p:cNvPr id="10" name="Straight Connector 9"/>
          <p:cNvCxnSpPr/>
          <p:nvPr/>
        </p:nvCxnSpPr>
        <p:spPr>
          <a:xfrm flipV="1">
            <a:off x="403063" y="502750"/>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8" name="TextBox 7"/>
          <p:cNvSpPr txBox="1"/>
          <p:nvPr/>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2" name="TextBox 11"/>
          <p:cNvSpPr txBox="1"/>
          <p:nvPr/>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
        <p:nvSpPr>
          <p:cNvPr id="6" name="Content Placeholder 5"/>
          <p:cNvSpPr>
            <a:spLocks noGrp="1"/>
          </p:cNvSpPr>
          <p:nvPr>
            <p:ph sz="quarter" idx="11" hasCustomPrompt="1"/>
          </p:nvPr>
        </p:nvSpPr>
        <p:spPr>
          <a:xfrm>
            <a:off x="483133" y="5880294"/>
            <a:ext cx="11223625" cy="437851"/>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Tree>
    <p:extLst>
      <p:ext uri="{BB962C8B-B14F-4D97-AF65-F5344CB8AC3E}">
        <p14:creationId xmlns:p14="http://schemas.microsoft.com/office/powerpoint/2010/main" val="816222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8_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482067" y="274641"/>
            <a:ext cx="11224691" cy="576299"/>
          </a:xfrm>
        </p:spPr>
        <p:txBody>
          <a:bodyPr anchor="ctr">
            <a:noAutofit/>
          </a:bodyPr>
          <a:lstStyle>
            <a:lvl1pPr>
              <a:defRPr sz="2800"/>
            </a:lvl1pPr>
          </a:lstStyle>
          <a:p>
            <a:r>
              <a:rPr lang="en-US" dirty="0"/>
              <a:t>Click to edit Master title style</a:t>
            </a:r>
          </a:p>
        </p:txBody>
      </p:sp>
      <p:sp>
        <p:nvSpPr>
          <p:cNvPr id="3" name="Content Placeholder 2"/>
          <p:cNvSpPr>
            <a:spLocks noGrp="1"/>
          </p:cNvSpPr>
          <p:nvPr>
            <p:ph idx="1"/>
          </p:nvPr>
        </p:nvSpPr>
        <p:spPr>
          <a:xfrm>
            <a:off x="482067" y="1474334"/>
            <a:ext cx="11224691" cy="4251960"/>
          </a:xfrm>
        </p:spPr>
        <p:txBody>
          <a:bodyPr>
            <a:normAutofit/>
          </a:bodyPr>
          <a:lstStyle>
            <a:lvl1pPr>
              <a:spcBef>
                <a:spcPts val="800"/>
              </a:spcBef>
              <a:spcAft>
                <a:spcPts val="0"/>
              </a:spcAft>
              <a:defRPr sz="2000"/>
            </a:lvl1pPr>
            <a:lvl2pPr>
              <a:spcAft>
                <a:spcPts val="0"/>
              </a:spcAft>
              <a:defRPr sz="2000"/>
            </a:lvl2pPr>
            <a:lvl3pPr>
              <a:spcAft>
                <a:spcPts val="0"/>
              </a:spcAft>
              <a:defRPr sz="2000"/>
            </a:lvl3pPr>
            <a:lvl4pPr>
              <a:spcAft>
                <a:spcPts val="0"/>
              </a:spcAft>
              <a:defRPr sz="2000"/>
            </a:lvl4pPr>
            <a:lvl5pPr>
              <a:spcAft>
                <a:spcPts val="0"/>
              </a:spcAft>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0"/>
          </p:nvPr>
        </p:nvSpPr>
        <p:spPr>
          <a:xfrm>
            <a:off x="482067" y="850939"/>
            <a:ext cx="11224691" cy="469900"/>
          </a:xfrm>
        </p:spPr>
        <p:txBody>
          <a:bodyPr lIns="121899" anchor="ctr">
            <a:noAutofit/>
          </a:bodyPr>
          <a:lstStyle>
            <a:lvl1pPr marL="0" indent="0">
              <a:spcBef>
                <a:spcPts val="0"/>
              </a:spcBef>
              <a:buNone/>
              <a:defRPr sz="2400"/>
            </a:lvl1pPr>
          </a:lstStyle>
          <a:p>
            <a:pPr lvl="0"/>
            <a:r>
              <a:rPr lang="en-US" dirty="0"/>
              <a:t>Click to edit Master text styles</a:t>
            </a:r>
          </a:p>
        </p:txBody>
      </p:sp>
      <p:cxnSp>
        <p:nvCxnSpPr>
          <p:cNvPr id="10" name="Straight Connector 9"/>
          <p:cNvCxnSpPr/>
          <p:nvPr/>
        </p:nvCxnSpPr>
        <p:spPr>
          <a:xfrm flipV="1">
            <a:off x="403063" y="502750"/>
            <a:ext cx="0" cy="696383"/>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03063" y="6455629"/>
            <a:ext cx="3942372" cy="292366"/>
          </a:xfrm>
          <a:prstGeom prst="rect">
            <a:avLst/>
          </a:prstGeom>
          <a:noFill/>
        </p:spPr>
        <p:txBody>
          <a:bodyPr wrap="square" lIns="121899" tIns="60949" rIns="121899" bIns="60949" rtlCol="0">
            <a:spAutoFit/>
          </a:bodyPr>
          <a:lstStyle/>
          <a:p>
            <a:pPr algn="l"/>
            <a:r>
              <a:rPr lang="en-US" sz="1100" dirty="0">
                <a:latin typeface="Arial"/>
                <a:cs typeface="Arial"/>
              </a:rPr>
              <a:t>National Aeronautics</a:t>
            </a:r>
            <a:r>
              <a:rPr lang="en-US" sz="1100" baseline="0" dirty="0">
                <a:latin typeface="Arial"/>
                <a:cs typeface="Arial"/>
              </a:rPr>
              <a:t> and Space Administration</a:t>
            </a:r>
            <a:endParaRPr lang="en-US" sz="1100" dirty="0">
              <a:latin typeface="Arial"/>
              <a:cs typeface="Arial"/>
            </a:endParaRPr>
          </a:p>
        </p:txBody>
      </p:sp>
      <p:sp>
        <p:nvSpPr>
          <p:cNvPr id="8" name="TextBox 7"/>
          <p:cNvSpPr txBox="1"/>
          <p:nvPr/>
        </p:nvSpPr>
        <p:spPr>
          <a:xfrm>
            <a:off x="11017003" y="6455629"/>
            <a:ext cx="689755" cy="292366"/>
          </a:xfrm>
          <a:prstGeom prst="rect">
            <a:avLst/>
          </a:prstGeom>
          <a:noFill/>
        </p:spPr>
        <p:txBody>
          <a:bodyPr wrap="square" lIns="121899" tIns="60949" rIns="121899" bIns="60949" rtlCol="0">
            <a:spAutoFit/>
          </a:bodyPr>
          <a:lstStyle/>
          <a:p>
            <a:pPr algn="r"/>
            <a:fld id="{DCFB13CF-645F-484C-BFC8-11F8027CA644}" type="slidenum">
              <a:rPr lang="en-US" sz="1100" smtClean="0">
                <a:latin typeface="Arial"/>
                <a:cs typeface="Arial"/>
              </a:rPr>
              <a:pPr algn="r"/>
              <a:t>‹#›</a:t>
            </a:fld>
            <a:endParaRPr lang="en-US" sz="1100" dirty="0">
              <a:latin typeface="Arial"/>
              <a:cs typeface="Arial"/>
            </a:endParaRPr>
          </a:p>
        </p:txBody>
      </p:sp>
      <p:sp>
        <p:nvSpPr>
          <p:cNvPr id="12" name="TextBox 11"/>
          <p:cNvSpPr txBox="1"/>
          <p:nvPr/>
        </p:nvSpPr>
        <p:spPr>
          <a:xfrm>
            <a:off x="7074631" y="6455629"/>
            <a:ext cx="3942372" cy="292366"/>
          </a:xfrm>
          <a:prstGeom prst="rect">
            <a:avLst/>
          </a:prstGeom>
          <a:noFill/>
        </p:spPr>
        <p:txBody>
          <a:bodyPr wrap="square" lIns="121899" tIns="60949" rIns="121899" bIns="60949" rtlCol="0">
            <a:spAutoFit/>
          </a:bodyPr>
          <a:lstStyle/>
          <a:p>
            <a:pPr algn="r"/>
            <a:r>
              <a:rPr lang="en-US" sz="1100" dirty="0">
                <a:latin typeface="Arial"/>
                <a:cs typeface="Arial"/>
              </a:rPr>
              <a:t>Applied Remote Sensing Training Program</a:t>
            </a:r>
          </a:p>
        </p:txBody>
      </p:sp>
      <p:sp>
        <p:nvSpPr>
          <p:cNvPr id="6" name="Content Placeholder 5"/>
          <p:cNvSpPr>
            <a:spLocks noGrp="1"/>
          </p:cNvSpPr>
          <p:nvPr>
            <p:ph sz="quarter" idx="11" hasCustomPrompt="1"/>
          </p:nvPr>
        </p:nvSpPr>
        <p:spPr>
          <a:xfrm>
            <a:off x="483133" y="5880294"/>
            <a:ext cx="11223625" cy="437851"/>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Tree>
    <p:extLst>
      <p:ext uri="{BB962C8B-B14F-4D97-AF65-F5344CB8AC3E}">
        <p14:creationId xmlns:p14="http://schemas.microsoft.com/office/powerpoint/2010/main" val="257302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3" name="Content Placeholder 2"/>
          <p:cNvSpPr>
            <a:spLocks noGrp="1"/>
          </p:cNvSpPr>
          <p:nvPr>
            <p:ph idx="1"/>
          </p:nvPr>
        </p:nvSpPr>
        <p:spPr>
          <a:xfrm>
            <a:off x="242252" y="1130283"/>
            <a:ext cx="11704320" cy="4807125"/>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11" hasCustomPrompt="1"/>
          </p:nvPr>
        </p:nvSpPr>
        <p:spPr>
          <a:xfrm>
            <a:off x="242252" y="6003286"/>
            <a:ext cx="11704320" cy="314859"/>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
        <p:nvSpPr>
          <p:cNvPr id="19" name="TextBox 18"/>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20" name="TextBox 19"/>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21" name="Picture 20"/>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994250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3" name="Content Placeholder 2"/>
          <p:cNvSpPr>
            <a:spLocks noGrp="1"/>
          </p:cNvSpPr>
          <p:nvPr>
            <p:ph idx="1"/>
          </p:nvPr>
        </p:nvSpPr>
        <p:spPr>
          <a:xfrm>
            <a:off x="242252" y="1130283"/>
            <a:ext cx="5806440" cy="4807125"/>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11" hasCustomPrompt="1"/>
          </p:nvPr>
        </p:nvSpPr>
        <p:spPr>
          <a:xfrm>
            <a:off x="242252" y="6003286"/>
            <a:ext cx="11704320" cy="314859"/>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
        <p:nvSpPr>
          <p:cNvPr id="9" name="Content Placeholder 2"/>
          <p:cNvSpPr>
            <a:spLocks noGrp="1"/>
          </p:cNvSpPr>
          <p:nvPr>
            <p:ph idx="12"/>
          </p:nvPr>
        </p:nvSpPr>
        <p:spPr>
          <a:xfrm>
            <a:off x="6140132" y="1130282"/>
            <a:ext cx="5806440" cy="4807125"/>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Box 9"/>
          <p:cNvSpPr txBox="1"/>
          <p:nvPr/>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12" name="TextBox 11"/>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5" name="Picture 1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586521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Basic Content">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242252" y="276992"/>
            <a:ext cx="11704320" cy="576299"/>
          </a:xfrm>
        </p:spPr>
        <p:txBody>
          <a:bodyPr anchor="ctr">
            <a:noAutofit/>
          </a:bodyPr>
          <a:lstStyle>
            <a:lvl1pPr>
              <a:defRPr sz="2800" b="1"/>
            </a:lvl1pPr>
          </a:lstStyle>
          <a:p>
            <a:r>
              <a:rPr lang="en-US" dirty="0"/>
              <a:t>Click to edit title</a:t>
            </a:r>
          </a:p>
        </p:txBody>
      </p:sp>
      <p:sp>
        <p:nvSpPr>
          <p:cNvPr id="14" name="Content Placeholder 2"/>
          <p:cNvSpPr>
            <a:spLocks noGrp="1"/>
          </p:cNvSpPr>
          <p:nvPr>
            <p:ph idx="1"/>
          </p:nvPr>
        </p:nvSpPr>
        <p:spPr>
          <a:xfrm>
            <a:off x="242252" y="1447799"/>
            <a:ext cx="11704320" cy="4489609"/>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5"/>
          <p:cNvSpPr>
            <a:spLocks noGrp="1"/>
          </p:cNvSpPr>
          <p:nvPr>
            <p:ph sz="quarter" idx="11" hasCustomPrompt="1"/>
          </p:nvPr>
        </p:nvSpPr>
        <p:spPr>
          <a:xfrm>
            <a:off x="242252" y="6003286"/>
            <a:ext cx="11704320" cy="314859"/>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
        <p:nvSpPr>
          <p:cNvPr id="16" name="Text Placeholder 10"/>
          <p:cNvSpPr>
            <a:spLocks noGrp="1"/>
          </p:cNvSpPr>
          <p:nvPr>
            <p:ph type="body" sz="quarter" idx="12" hasCustomPrompt="1"/>
          </p:nvPr>
        </p:nvSpPr>
        <p:spPr>
          <a:xfrm>
            <a:off x="242252" y="854075"/>
            <a:ext cx="11704320" cy="514014"/>
          </a:xfrm>
        </p:spPr>
        <p:txBody>
          <a:bodyPr/>
          <a:lstStyle>
            <a:lvl1pPr marL="146278" indent="0">
              <a:buFontTx/>
              <a:buNone/>
              <a:defRPr b="1" baseline="0"/>
            </a:lvl1pPr>
          </a:lstStyle>
          <a:p>
            <a:pPr lvl="0"/>
            <a:r>
              <a:rPr lang="en-US" dirty="0"/>
              <a:t>Click to add subtitle</a:t>
            </a:r>
          </a:p>
        </p:txBody>
      </p:sp>
      <p:sp>
        <p:nvSpPr>
          <p:cNvPr id="17" name="TextBox 16"/>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18" name="TextBox 17"/>
          <p:cNvSpPr txBox="1"/>
          <p:nvPr userDrawn="1"/>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9" name="Picture 18"/>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514225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Basic Content">
    <p:spTree>
      <p:nvGrpSpPr>
        <p:cNvPr id="1" name=""/>
        <p:cNvGrpSpPr/>
        <p:nvPr/>
      </p:nvGrpSpPr>
      <p:grpSpPr>
        <a:xfrm>
          <a:off x="0" y="0"/>
          <a:ext cx="0" cy="0"/>
          <a:chOff x="0" y="0"/>
          <a:chExt cx="0" cy="0"/>
        </a:xfrm>
      </p:grpSpPr>
      <p:sp>
        <p:nvSpPr>
          <p:cNvPr id="12"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13" name="Content Placeholder 2"/>
          <p:cNvSpPr>
            <a:spLocks noGrp="1"/>
          </p:cNvSpPr>
          <p:nvPr>
            <p:ph idx="1"/>
          </p:nvPr>
        </p:nvSpPr>
        <p:spPr>
          <a:xfrm>
            <a:off x="242252" y="1447799"/>
            <a:ext cx="5806440" cy="4489609"/>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5"/>
          <p:cNvSpPr>
            <a:spLocks noGrp="1"/>
          </p:cNvSpPr>
          <p:nvPr>
            <p:ph sz="quarter" idx="11" hasCustomPrompt="1"/>
          </p:nvPr>
        </p:nvSpPr>
        <p:spPr>
          <a:xfrm>
            <a:off x="242252" y="6003286"/>
            <a:ext cx="11704320" cy="314859"/>
          </a:xfrm>
        </p:spPr>
        <p:txBody>
          <a:bodyPr anchor="b">
            <a:noAutofit/>
          </a:bodyPr>
          <a:lstStyle>
            <a:lvl1pPr marL="146278" indent="0">
              <a:buNone/>
              <a:defRPr sz="1000" baseline="0"/>
            </a:lvl1pPr>
            <a:lvl2pPr marL="365696" indent="0">
              <a:buNone/>
              <a:defRPr sz="1000"/>
            </a:lvl2pPr>
            <a:lvl3pPr marL="731392" indent="0">
              <a:buNone/>
              <a:defRPr sz="1000"/>
            </a:lvl3pPr>
            <a:lvl4pPr marL="975189" indent="0">
              <a:buNone/>
              <a:defRPr sz="1000"/>
            </a:lvl4pPr>
            <a:lvl5pPr marL="1340885" indent="0">
              <a:buNone/>
              <a:defRPr sz="1000"/>
            </a:lvl5pPr>
          </a:lstStyle>
          <a:p>
            <a:pPr lvl="0"/>
            <a:r>
              <a:rPr lang="en-US" dirty="0"/>
              <a:t>* Citations and References – Arial 10</a:t>
            </a:r>
          </a:p>
        </p:txBody>
      </p:sp>
      <p:sp>
        <p:nvSpPr>
          <p:cNvPr id="18" name="Content Placeholder 2"/>
          <p:cNvSpPr>
            <a:spLocks noGrp="1"/>
          </p:cNvSpPr>
          <p:nvPr>
            <p:ph idx="12"/>
          </p:nvPr>
        </p:nvSpPr>
        <p:spPr>
          <a:xfrm>
            <a:off x="6140132" y="1447799"/>
            <a:ext cx="5806440" cy="4489610"/>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ext Placeholder 10"/>
          <p:cNvSpPr>
            <a:spLocks noGrp="1"/>
          </p:cNvSpPr>
          <p:nvPr>
            <p:ph type="body" sz="quarter" idx="13" hasCustomPrompt="1"/>
          </p:nvPr>
        </p:nvSpPr>
        <p:spPr>
          <a:xfrm>
            <a:off x="242252" y="854075"/>
            <a:ext cx="11704320" cy="514014"/>
          </a:xfrm>
        </p:spPr>
        <p:txBody>
          <a:bodyPr/>
          <a:lstStyle>
            <a:lvl1pPr marL="146278" indent="0">
              <a:buFontTx/>
              <a:buNone/>
              <a:defRPr b="1" baseline="0"/>
            </a:lvl1pPr>
          </a:lstStyle>
          <a:p>
            <a:pPr lvl="0"/>
            <a:r>
              <a:rPr lang="en-US" dirty="0"/>
              <a:t>Click to add subtitle</a:t>
            </a:r>
          </a:p>
        </p:txBody>
      </p:sp>
      <p:sp>
        <p:nvSpPr>
          <p:cNvPr id="20" name="TextBox 19"/>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21" name="TextBox 20"/>
          <p:cNvSpPr txBox="1"/>
          <p:nvPr userDrawn="1"/>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22" name="Picture 2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907669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8758" t="57601" r="8769" b="11236"/>
          <a:stretch/>
        </p:blipFill>
        <p:spPr>
          <a:xfrm>
            <a:off x="-1652" y="-1"/>
            <a:ext cx="12190477" cy="4606401"/>
          </a:xfrm>
          <a:prstGeom prst="rect">
            <a:avLst/>
          </a:prstGeom>
        </p:spPr>
      </p:pic>
      <p:sp>
        <p:nvSpPr>
          <p:cNvPr id="10" name="Title 1"/>
          <p:cNvSpPr>
            <a:spLocks noGrp="1"/>
          </p:cNvSpPr>
          <p:nvPr>
            <p:ph type="title"/>
          </p:nvPr>
        </p:nvSpPr>
        <p:spPr>
          <a:xfrm>
            <a:off x="1321692" y="4914998"/>
            <a:ext cx="9545440" cy="1643370"/>
          </a:xfrm>
        </p:spPr>
        <p:txBody>
          <a:bodyPr anchor="ctr"/>
          <a:lstStyle>
            <a:lvl1pPr algn="ctr">
              <a:defRPr sz="3200"/>
            </a:lvl1pPr>
          </a:lstStyle>
          <a:p>
            <a:r>
              <a:rPr lang="en-US"/>
              <a:t>Click to edit Master title style</a:t>
            </a:r>
            <a:endParaRPr lang="en-US" dirty="0"/>
          </a:p>
        </p:txBody>
      </p:sp>
      <p:cxnSp>
        <p:nvCxnSpPr>
          <p:cNvPr id="11" name="Straight Connector 10"/>
          <p:cNvCxnSpPr/>
          <p:nvPr/>
        </p:nvCxnSpPr>
        <p:spPr>
          <a:xfrm flipV="1">
            <a:off x="-64" y="4606401"/>
            <a:ext cx="12188952"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4184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 sub">
    <p:spTree>
      <p:nvGrpSpPr>
        <p:cNvPr id="1" name=""/>
        <p:cNvGrpSpPr/>
        <p:nvPr/>
      </p:nvGrpSpPr>
      <p:grpSpPr>
        <a:xfrm>
          <a:off x="0" y="0"/>
          <a:ext cx="0" cy="0"/>
          <a:chOff x="0" y="0"/>
          <a:chExt cx="0" cy="0"/>
        </a:xfrm>
      </p:grpSpPr>
      <p:sp>
        <p:nvSpPr>
          <p:cNvPr id="8"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6" name="TextBox 5"/>
          <p:cNvSpPr txBox="1"/>
          <p:nvPr/>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7" name="TextBox 6"/>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9" name="Picture 8"/>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3016385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 sub">
    <p:spTree>
      <p:nvGrpSpPr>
        <p:cNvPr id="1" name=""/>
        <p:cNvGrpSpPr/>
        <p:nvPr/>
      </p:nvGrpSpPr>
      <p:grpSpPr>
        <a:xfrm>
          <a:off x="0" y="0"/>
          <a:ext cx="0" cy="0"/>
          <a:chOff x="0" y="0"/>
          <a:chExt cx="0" cy="0"/>
        </a:xfrm>
      </p:grpSpPr>
      <p:sp>
        <p:nvSpPr>
          <p:cNvPr id="7" name="TextBox 6"/>
          <p:cNvSpPr txBox="1"/>
          <p:nvPr/>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9" name="TextBox 8"/>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0" name="Picture 9"/>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
        <p:nvSpPr>
          <p:cNvPr id="11"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12" name="Text Placeholder 10"/>
          <p:cNvSpPr>
            <a:spLocks noGrp="1"/>
          </p:cNvSpPr>
          <p:nvPr>
            <p:ph type="body" sz="quarter" idx="13" hasCustomPrompt="1"/>
          </p:nvPr>
        </p:nvSpPr>
        <p:spPr>
          <a:xfrm>
            <a:off x="242252" y="854075"/>
            <a:ext cx="11704320" cy="514014"/>
          </a:xfrm>
        </p:spPr>
        <p:txBody>
          <a:bodyPr/>
          <a:lstStyle>
            <a:lvl1pPr marL="146278" indent="0">
              <a:buFontTx/>
              <a:buNone/>
              <a:defRPr b="1" baseline="0"/>
            </a:lvl1pPr>
          </a:lstStyle>
          <a:p>
            <a:pPr lvl="0"/>
            <a:r>
              <a:rPr lang="en-US" dirty="0"/>
              <a:t>Click to add subtitle</a:t>
            </a:r>
          </a:p>
        </p:txBody>
      </p:sp>
    </p:spTree>
    <p:extLst>
      <p:ext uri="{BB962C8B-B14F-4D97-AF65-F5344CB8AC3E}">
        <p14:creationId xmlns:p14="http://schemas.microsoft.com/office/powerpoint/2010/main" val="223248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11" name="TextBox 10"/>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12" name="TextBox 11"/>
          <p:cNvSpPr txBox="1"/>
          <p:nvPr userDrawn="1"/>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479944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2252" y="274641"/>
            <a:ext cx="11704320" cy="576299"/>
          </a:xfrm>
          <a:prstGeom prst="rect">
            <a:avLst/>
          </a:prstGeom>
        </p:spPr>
        <p:txBody>
          <a:bodyPr vert="horz" lIns="121899" tIns="60949" rIns="121899" bIns="60949"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242252" y="1176843"/>
            <a:ext cx="11704320" cy="5439109"/>
          </a:xfrm>
          <a:prstGeom prst="rect">
            <a:avLst/>
          </a:prstGeom>
        </p:spPr>
        <p:txBody>
          <a:bodyPr vert="horz" lIns="0" tIns="60949" rIns="121899" bIns="60949"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934256"/>
      </p:ext>
    </p:extLst>
  </p:cSld>
  <p:clrMap bg1="lt1" tx1="dk1" bg2="lt2" tx2="dk2" accent1="accent1" accent2="accent2" accent3="accent3" accent4="accent4" accent5="accent5" accent6="accent6" hlink="hlink" folHlink="folHlink"/>
  <p:sldLayoutIdLst>
    <p:sldLayoutId id="2147493501" r:id="rId1"/>
    <p:sldLayoutId id="2147493502" r:id="rId2"/>
    <p:sldLayoutId id="2147493503" r:id="rId3"/>
    <p:sldLayoutId id="2147493504" r:id="rId4"/>
    <p:sldLayoutId id="2147493505" r:id="rId5"/>
    <p:sldLayoutId id="2147493506" r:id="rId6"/>
    <p:sldLayoutId id="2147493507" r:id="rId7"/>
    <p:sldLayoutId id="2147493508" r:id="rId8"/>
    <p:sldLayoutId id="2147493509" r:id="rId9"/>
    <p:sldLayoutId id="2147493515" r:id="rId10"/>
    <p:sldLayoutId id="2147493519" r:id="rId11"/>
  </p:sldLayoutIdLst>
  <p:txStyles>
    <p:titleStyle>
      <a:lvl1pPr algn="l" defTabSz="609493" rtl="0" eaLnBrk="1" latinLnBrk="0" hangingPunct="1">
        <a:spcBef>
          <a:spcPct val="0"/>
        </a:spcBef>
        <a:buNone/>
        <a:defRPr sz="2800" kern="1200">
          <a:solidFill>
            <a:schemeClr val="tx1"/>
          </a:solidFill>
          <a:latin typeface="+mj-lt"/>
          <a:ea typeface="+mj-ea"/>
          <a:cs typeface="Arial"/>
        </a:defRPr>
      </a:lvl1pPr>
    </p:titleStyle>
    <p:bodyStyle>
      <a:lvl1pPr marL="365696" indent="-219418" algn="l" defTabSz="609493" rtl="0" eaLnBrk="1" latinLnBrk="0" hangingPunct="1">
        <a:spcBef>
          <a:spcPts val="800"/>
        </a:spcBef>
        <a:buFont typeface="Arial"/>
        <a:buChar char="•"/>
        <a:defRPr sz="2400" kern="1200">
          <a:solidFill>
            <a:schemeClr val="tx1"/>
          </a:solidFill>
          <a:latin typeface="+mn-lt"/>
          <a:ea typeface="+mn-ea"/>
          <a:cs typeface="Arial"/>
        </a:defRPr>
      </a:lvl1pPr>
      <a:lvl2pPr marL="621683" indent="-255987" algn="l" defTabSz="609493" rtl="0" eaLnBrk="1" latinLnBrk="0" hangingPunct="1">
        <a:spcBef>
          <a:spcPts val="400"/>
        </a:spcBef>
        <a:buFont typeface="Arial"/>
        <a:buChar char="–"/>
        <a:defRPr sz="2400" kern="1200">
          <a:solidFill>
            <a:schemeClr val="tx1"/>
          </a:solidFill>
          <a:latin typeface="+mn-lt"/>
          <a:ea typeface="+mn-ea"/>
          <a:cs typeface="Arial"/>
        </a:defRPr>
      </a:lvl2pPr>
      <a:lvl3pPr marL="914240" indent="-182848" algn="l" defTabSz="609493" rtl="0" eaLnBrk="1" latinLnBrk="0" hangingPunct="1">
        <a:spcBef>
          <a:spcPts val="400"/>
        </a:spcBef>
        <a:buFont typeface="Arial"/>
        <a:buChar char="•"/>
        <a:defRPr sz="2400" kern="1200">
          <a:solidFill>
            <a:schemeClr val="tx1"/>
          </a:solidFill>
          <a:latin typeface="+mn-lt"/>
          <a:ea typeface="+mn-ea"/>
          <a:cs typeface="Arial"/>
        </a:defRPr>
      </a:lvl3pPr>
      <a:lvl4pPr marL="1158037" indent="-182848" algn="l" defTabSz="609493" rtl="0" eaLnBrk="1" latinLnBrk="0" hangingPunct="1">
        <a:spcBef>
          <a:spcPts val="400"/>
        </a:spcBef>
        <a:buFont typeface="Arial"/>
        <a:buChar char="–"/>
        <a:defRPr sz="2400" kern="1200">
          <a:solidFill>
            <a:schemeClr val="tx1"/>
          </a:solidFill>
          <a:latin typeface="+mn-lt"/>
          <a:ea typeface="+mn-ea"/>
          <a:cs typeface="Arial"/>
        </a:defRPr>
      </a:lvl4pPr>
      <a:lvl5pPr marL="1523733" indent="-182848" algn="l" defTabSz="609493" rtl="0" eaLnBrk="1" latinLnBrk="0" hangingPunct="1">
        <a:spcBef>
          <a:spcPts val="400"/>
        </a:spcBef>
        <a:buFont typeface="Arial"/>
        <a:buChar char="»"/>
        <a:defRPr sz="2400" kern="1200">
          <a:solidFill>
            <a:schemeClr val="tx1"/>
          </a:solidFill>
          <a:latin typeface="+mn-lt"/>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p:bodyStyle>
    <p:other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ists.nasa.gov/mailman/listinfo/arset"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69241" y="4809507"/>
            <a:ext cx="10319583" cy="730682"/>
          </a:xfrm>
        </p:spPr>
        <p:txBody>
          <a:bodyPr>
            <a:normAutofit fontScale="90000"/>
          </a:bodyPr>
          <a:lstStyle/>
          <a:p>
            <a:r>
              <a:rPr lang="es-ES_tradnl" noProof="0" dirty="0"/>
              <a:t>Resumen de los Componentes del Balance Hidrológico Superficial</a:t>
            </a:r>
          </a:p>
        </p:txBody>
      </p:sp>
      <p:sp>
        <p:nvSpPr>
          <p:cNvPr id="8" name="Text Placeholder 7"/>
          <p:cNvSpPr>
            <a:spLocks noGrp="1"/>
          </p:cNvSpPr>
          <p:nvPr>
            <p:ph type="body" sz="quarter" idx="10"/>
          </p:nvPr>
        </p:nvSpPr>
        <p:spPr/>
        <p:txBody>
          <a:bodyPr/>
          <a:lstStyle/>
          <a:p>
            <a:endParaRPr lang="es-ES_tradnl" noProof="0" dirty="0"/>
          </a:p>
        </p:txBody>
      </p:sp>
      <p:sp>
        <p:nvSpPr>
          <p:cNvPr id="9" name="Text Placeholder 8"/>
          <p:cNvSpPr>
            <a:spLocks noGrp="1"/>
          </p:cNvSpPr>
          <p:nvPr>
            <p:ph type="body" sz="quarter" idx="11"/>
          </p:nvPr>
        </p:nvSpPr>
        <p:spPr/>
        <p:txBody>
          <a:bodyPr/>
          <a:lstStyle/>
          <a:p>
            <a:r>
              <a:rPr lang="es-ES_tradnl" noProof="0" dirty="0"/>
              <a:t>17 de Noviembre, 2022</a:t>
            </a:r>
          </a:p>
        </p:txBody>
      </p:sp>
    </p:spTree>
    <p:extLst>
      <p:ext uri="{BB962C8B-B14F-4D97-AF65-F5344CB8AC3E}">
        <p14:creationId xmlns:p14="http://schemas.microsoft.com/office/powerpoint/2010/main" val="861629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pc="-30" noProof="0" dirty="0"/>
              <a:t>Limitaciones de los Datos de Recursos Hídricos de Teledetección</a:t>
            </a:r>
          </a:p>
        </p:txBody>
      </p:sp>
      <p:sp>
        <p:nvSpPr>
          <p:cNvPr id="6" name="Content Placeholder 5"/>
          <p:cNvSpPr>
            <a:spLocks noGrp="1"/>
          </p:cNvSpPr>
          <p:nvPr>
            <p:ph idx="1"/>
          </p:nvPr>
        </p:nvSpPr>
        <p:spPr/>
        <p:txBody>
          <a:bodyPr>
            <a:normAutofit/>
          </a:bodyPr>
          <a:lstStyle/>
          <a:p>
            <a:r>
              <a:rPr lang="es-ES_tradnl" noProof="0" dirty="0"/>
              <a:t>Todos los componentes del agua dulce son medidos por diferentes satélites y sensores con varias resoluciones y coberturas y  espaciales y temporales y de diferente calidad</a:t>
            </a:r>
          </a:p>
          <a:p>
            <a:r>
              <a:rPr lang="es-ES_tradnl" noProof="0" dirty="0"/>
              <a:t>Existe un compromiso entre las resoluciones espacial y temporal</a:t>
            </a:r>
          </a:p>
          <a:p>
            <a:pPr lvl="1"/>
            <a:r>
              <a:rPr lang="es-ES_tradnl" noProof="0" dirty="0"/>
              <a:t>Las mediciones de </a:t>
            </a:r>
            <a:r>
              <a:rPr lang="es-ES_tradnl" noProof="0" dirty="0" err="1"/>
              <a:t>Landsat</a:t>
            </a:r>
            <a:r>
              <a:rPr lang="es-ES_tradnl" noProof="0" dirty="0"/>
              <a:t> están a 30 m </a:t>
            </a:r>
          </a:p>
          <a:p>
            <a:pPr lvl="1"/>
            <a:r>
              <a:rPr lang="es-ES_tradnl" noProof="0" dirty="0" err="1"/>
              <a:t>Sentinel</a:t>
            </a:r>
            <a:r>
              <a:rPr lang="es-ES_tradnl" noProof="0" dirty="0"/>
              <a:t>-SAR a 5 km x 20 km, disponibles cada 16 y 12 días</a:t>
            </a:r>
          </a:p>
          <a:p>
            <a:pPr lvl="1"/>
            <a:r>
              <a:rPr lang="es-ES_tradnl" noProof="0" dirty="0"/>
              <a:t>Datos de GPM-IMERG disponibles cada media hora pero tienen una resolución de 0.1°</a:t>
            </a:r>
          </a:p>
          <a:p>
            <a:r>
              <a:rPr lang="es-ES_tradnl" noProof="0" dirty="0"/>
              <a:t>Los archivos de datos satelitales y de modelos son grandes y están en diferentes formatos: se precisa de capacitación para aprender cómo tener acceso a ellos</a:t>
            </a:r>
          </a:p>
        </p:txBody>
      </p:sp>
      <p:sp>
        <p:nvSpPr>
          <p:cNvPr id="8" name="Content Placeholder 7"/>
          <p:cNvSpPr>
            <a:spLocks noGrp="1"/>
          </p:cNvSpPr>
          <p:nvPr>
            <p:ph sz="quarter" idx="11"/>
          </p:nvPr>
        </p:nvSpPr>
        <p:spPr/>
        <p:txBody>
          <a:bodyPr/>
          <a:lstStyle/>
          <a:p>
            <a:endParaRPr lang="en-US" dirty="0"/>
          </a:p>
        </p:txBody>
      </p:sp>
    </p:spTree>
    <p:extLst>
      <p:ext uri="{BB962C8B-B14F-4D97-AF65-F5344CB8AC3E}">
        <p14:creationId xmlns:p14="http://schemas.microsoft.com/office/powerpoint/2010/main" val="14752932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pc="-30" noProof="0" dirty="0"/>
              <a:t>Limitaciones de los Datos de Recursos Hídricos de Teledetección</a:t>
            </a:r>
            <a:endParaRPr lang="es-ES_tradnl" noProof="0" dirty="0"/>
          </a:p>
        </p:txBody>
      </p:sp>
      <p:sp>
        <p:nvSpPr>
          <p:cNvPr id="6" name="Content Placeholder 5"/>
          <p:cNvSpPr>
            <a:spLocks noGrp="1"/>
          </p:cNvSpPr>
          <p:nvPr>
            <p:ph idx="1"/>
          </p:nvPr>
        </p:nvSpPr>
        <p:spPr/>
        <p:txBody>
          <a:bodyPr>
            <a:normAutofit/>
          </a:bodyPr>
          <a:lstStyle/>
          <a:p>
            <a:r>
              <a:rPr lang="es-ES_tradnl" spc="-60" noProof="0" dirty="0"/>
              <a:t>A menudo se necesita procesamiento adicional para aplicaciones específicas</a:t>
            </a:r>
          </a:p>
          <a:p>
            <a:pPr lvl="1"/>
            <a:r>
              <a:rPr lang="es-ES_tradnl" noProof="0" dirty="0"/>
              <a:t>ej. La ET a base de </a:t>
            </a:r>
            <a:r>
              <a:rPr lang="es-ES_tradnl" noProof="0" dirty="0" err="1"/>
              <a:t>Landsat</a:t>
            </a:r>
            <a:r>
              <a:rPr lang="es-ES_tradnl" noProof="0" dirty="0"/>
              <a:t> necesita ser procesada aún más para llenar los vacíos creados por las nubes y también para estimar valores mensuales y estacionales en base a información adicional</a:t>
            </a:r>
          </a:p>
          <a:p>
            <a:r>
              <a:rPr lang="es-ES_tradnl" noProof="0" dirty="0"/>
              <a:t>Aunque los datos generalmente se validan con mediciones superficiales selectas, se recomienda validar de manera regional y local</a:t>
            </a:r>
          </a:p>
          <a:p>
            <a:r>
              <a:rPr lang="es-ES_tradnl" spc="-20" noProof="0" dirty="0"/>
              <a:t>Aunque los componentes individuales del agua dulce en base a observaciones satelitales son útiles para muchas aplicaciones, no es factible una estimación exacta del balance hidrológico a base de datos dispersos</a:t>
            </a:r>
          </a:p>
        </p:txBody>
      </p:sp>
      <p:sp>
        <p:nvSpPr>
          <p:cNvPr id="4" name="Content Placeholder 3"/>
          <p:cNvSpPr>
            <a:spLocks noGrp="1"/>
          </p:cNvSpPr>
          <p:nvPr>
            <p:ph sz="quarter" idx="11"/>
          </p:nvPr>
        </p:nvSpPr>
        <p:spPr/>
        <p:txBody>
          <a:bodyPr/>
          <a:lstStyle/>
          <a:p>
            <a:endParaRPr lang="en-US" dirty="0"/>
          </a:p>
        </p:txBody>
      </p:sp>
    </p:spTree>
    <p:extLst>
      <p:ext uri="{BB962C8B-B14F-4D97-AF65-F5344CB8AC3E}">
        <p14:creationId xmlns:p14="http://schemas.microsoft.com/office/powerpoint/2010/main" val="1243853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Modelos Hidrológicos para la Gestión de Cuencas Hidrológicas</a:t>
            </a:r>
          </a:p>
        </p:txBody>
      </p:sp>
      <p:sp>
        <p:nvSpPr>
          <p:cNvPr id="6" name="Content Placeholder 5"/>
          <p:cNvSpPr>
            <a:spLocks noGrp="1"/>
          </p:cNvSpPr>
          <p:nvPr>
            <p:ph idx="1"/>
          </p:nvPr>
        </p:nvSpPr>
        <p:spPr/>
        <p:txBody>
          <a:bodyPr/>
          <a:lstStyle/>
          <a:p>
            <a:r>
              <a:rPr lang="es-ES_tradnl" noProof="0" dirty="0"/>
              <a:t>La integración de datos de la teledetección en modelos hidrológicos permite una mejor gestión de cuencas hidrológicas</a:t>
            </a:r>
          </a:p>
          <a:p>
            <a:pPr lvl="1"/>
            <a:r>
              <a:rPr lang="es-ES_tradnl" noProof="0" dirty="0"/>
              <a:t>Informa los componentes del aguadulce de manera consistente en resoluciones espacial y temporal uniformes</a:t>
            </a:r>
          </a:p>
          <a:p>
            <a:r>
              <a:rPr lang="es-ES_tradnl" noProof="0" dirty="0"/>
              <a:t>ARSET está planificando una capacitación en línea, </a:t>
            </a:r>
            <a:r>
              <a:rPr lang="es-ES_tradnl" i="1" noProof="0" dirty="0"/>
              <a:t>Introducción al Modelo Hidrológico de Capacitad de Infiltración Variable (VIC)</a:t>
            </a:r>
            <a:r>
              <a:rPr lang="es-ES_tradnl" noProof="0" dirty="0"/>
              <a:t> en febrero de 2018</a:t>
            </a:r>
          </a:p>
          <a:p>
            <a:r>
              <a:rPr lang="es-ES_tradnl" noProof="0" dirty="0"/>
              <a:t>Manténgase informada(o) sobre futuras capacitaciones por medio del ARSET </a:t>
            </a:r>
            <a:r>
              <a:rPr lang="es-ES_tradnl" noProof="0" dirty="0" err="1"/>
              <a:t>ListServ</a:t>
            </a:r>
            <a:r>
              <a:rPr lang="es-ES_tradnl" noProof="0" dirty="0"/>
              <a:t>: </a:t>
            </a:r>
            <a:r>
              <a:rPr lang="es-ES_tradnl" noProof="0" dirty="0">
                <a:hlinkClick r:id="rId3"/>
              </a:rPr>
              <a:t>https://lists.nasa.gov/mailman/listinfo/arset</a:t>
            </a:r>
            <a:r>
              <a:rPr lang="es-ES_tradnl" noProof="0" dirty="0"/>
              <a:t> </a:t>
            </a:r>
          </a:p>
          <a:p>
            <a:endParaRPr lang="es-ES_tradnl" noProof="0" dirty="0"/>
          </a:p>
        </p:txBody>
      </p:sp>
      <p:sp>
        <p:nvSpPr>
          <p:cNvPr id="9" name="Content Placeholder 8"/>
          <p:cNvSpPr>
            <a:spLocks noGrp="1"/>
          </p:cNvSpPr>
          <p:nvPr>
            <p:ph sz="quarter" idx="11"/>
          </p:nvPr>
        </p:nvSpPr>
        <p:spPr/>
        <p:txBody>
          <a:bodyPr/>
          <a:lstStyle/>
          <a:p>
            <a:endParaRPr lang="en-US" dirty="0"/>
          </a:p>
        </p:txBody>
      </p:sp>
      <p:sp>
        <p:nvSpPr>
          <p:cNvPr id="4" name="Rectangle 3"/>
          <p:cNvSpPr/>
          <p:nvPr/>
        </p:nvSpPr>
        <p:spPr>
          <a:xfrm>
            <a:off x="527507" y="3302001"/>
            <a:ext cx="8300722" cy="461665"/>
          </a:xfrm>
          <a:prstGeom prst="rect">
            <a:avLst/>
          </a:prstGeom>
        </p:spPr>
        <p:txBody>
          <a:bodyPr wrap="square">
            <a:spAutoFit/>
          </a:bodyPr>
          <a:lstStyle/>
          <a:p>
            <a:pPr marL="146278" indent="0" algn="ctr">
              <a:buNone/>
            </a:pPr>
            <a:endParaRPr lang="en-US" dirty="0"/>
          </a:p>
        </p:txBody>
      </p:sp>
    </p:spTree>
    <p:extLst>
      <p:ext uri="{BB962C8B-B14F-4D97-AF65-F5344CB8AC3E}">
        <p14:creationId xmlns:p14="http://schemas.microsoft.com/office/powerpoint/2010/main" val="11725188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Lo Siguiente: Ejercicio Práctico para los Componentes Estacionales del Agua Dulce sobre la Cuenta del SFV</a:t>
            </a:r>
          </a:p>
        </p:txBody>
      </p:sp>
    </p:spTree>
    <p:extLst>
      <p:ext uri="{BB962C8B-B14F-4D97-AF65-F5344CB8AC3E}">
        <p14:creationId xmlns:p14="http://schemas.microsoft.com/office/powerpoint/2010/main" val="5198538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Gracias</a:t>
            </a:r>
          </a:p>
        </p:txBody>
      </p:sp>
    </p:spTree>
    <p:extLst>
      <p:ext uri="{BB962C8B-B14F-4D97-AF65-F5344CB8AC3E}">
        <p14:creationId xmlns:p14="http://schemas.microsoft.com/office/powerpoint/2010/main" val="1220903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_tradnl" noProof="0" dirty="0"/>
              <a:t>Objetivos de Aprendizaje</a:t>
            </a:r>
          </a:p>
        </p:txBody>
      </p:sp>
      <p:sp>
        <p:nvSpPr>
          <p:cNvPr id="7" name="Content Placeholder 6"/>
          <p:cNvSpPr>
            <a:spLocks noGrp="1"/>
          </p:cNvSpPr>
          <p:nvPr>
            <p:ph idx="1"/>
          </p:nvPr>
        </p:nvSpPr>
        <p:spPr/>
        <p:txBody>
          <a:bodyPr/>
          <a:lstStyle/>
          <a:p>
            <a:r>
              <a:rPr lang="es-ES_tradnl" noProof="0" dirty="0"/>
              <a:t>Resumir los datos hidrológicos cubiertos en esta capacitación</a:t>
            </a:r>
          </a:p>
          <a:p>
            <a:r>
              <a:rPr lang="es-ES_tradnl" noProof="0" dirty="0"/>
              <a:t>Describir las ventajas y limitaciones de la teledetección para la gestión de cuencas hidrológicas</a:t>
            </a:r>
          </a:p>
        </p:txBody>
      </p:sp>
      <p:sp>
        <p:nvSpPr>
          <p:cNvPr id="8" name="Content Placeholder 7"/>
          <p:cNvSpPr>
            <a:spLocks noGrp="1"/>
          </p:cNvSpPr>
          <p:nvPr>
            <p:ph sz="quarter" idx="11"/>
          </p:nvPr>
        </p:nvSpPr>
        <p:spPr/>
        <p:txBody>
          <a:bodyPr/>
          <a:lstStyle/>
          <a:p>
            <a:endParaRPr lang="en-US" dirty="0"/>
          </a:p>
        </p:txBody>
      </p:sp>
    </p:spTree>
    <p:extLst>
      <p:ext uri="{BB962C8B-B14F-4D97-AF65-F5344CB8AC3E}">
        <p14:creationId xmlns:p14="http://schemas.microsoft.com/office/powerpoint/2010/main" val="20380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3213" y="4914998"/>
            <a:ext cx="11885612" cy="1643370"/>
          </a:xfrm>
        </p:spPr>
        <p:txBody>
          <a:bodyPr/>
          <a:lstStyle/>
          <a:p>
            <a:r>
              <a:rPr lang="es-ES_tradnl" noProof="0" dirty="0"/>
              <a:t>Resumen de los Datos Hidrológicos Disponibles de la NASA</a:t>
            </a:r>
          </a:p>
        </p:txBody>
      </p:sp>
    </p:spTree>
    <p:extLst>
      <p:ext uri="{BB962C8B-B14F-4D97-AF65-F5344CB8AC3E}">
        <p14:creationId xmlns:p14="http://schemas.microsoft.com/office/powerpoint/2010/main" val="1447142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Gestión de Recursos Hídricos</a:t>
            </a:r>
          </a:p>
        </p:txBody>
      </p:sp>
      <p:sp>
        <p:nvSpPr>
          <p:cNvPr id="3" name="Content Placeholder 2"/>
          <p:cNvSpPr>
            <a:spLocks noGrp="1"/>
          </p:cNvSpPr>
          <p:nvPr>
            <p:ph idx="1"/>
          </p:nvPr>
        </p:nvSpPr>
        <p:spPr/>
        <p:txBody>
          <a:bodyPr/>
          <a:lstStyle/>
          <a:p>
            <a:pPr marL="146278" indent="0">
              <a:lnSpc>
                <a:spcPts val="2680"/>
              </a:lnSpc>
              <a:buNone/>
            </a:pPr>
            <a:r>
              <a:rPr lang="es-ES_tradnl" noProof="0" dirty="0"/>
              <a:t>Sobre una Cuenca hidrológica, fluvial o una región: </a:t>
            </a:r>
          </a:p>
          <a:p>
            <a:pPr>
              <a:lnSpc>
                <a:spcPts val="2680"/>
              </a:lnSpc>
            </a:pPr>
            <a:r>
              <a:rPr lang="es-ES_tradnl" noProof="0" dirty="0"/>
              <a:t>La precipitación (lluvia, nieve) es la fuente principal de agua dulce</a:t>
            </a:r>
          </a:p>
          <a:p>
            <a:pPr lvl="1">
              <a:lnSpc>
                <a:spcPts val="2680"/>
              </a:lnSpc>
            </a:pPr>
            <a:r>
              <a:rPr lang="es-ES_tradnl" noProof="0" dirty="0"/>
              <a:t>otros contribuyentes regionales: escorrentía, flujo torrencial, los lagos, la humedad del suelo y las aguas subterráneas</a:t>
            </a:r>
          </a:p>
          <a:p>
            <a:pPr>
              <a:lnSpc>
                <a:spcPts val="2680"/>
              </a:lnSpc>
            </a:pPr>
            <a:r>
              <a:rPr lang="es-ES_tradnl" noProof="0" dirty="0"/>
              <a:t>El agotamiento del agua sucede por medio de la: </a:t>
            </a:r>
          </a:p>
          <a:p>
            <a:pPr lvl="1">
              <a:lnSpc>
                <a:spcPts val="2680"/>
              </a:lnSpc>
            </a:pPr>
            <a:r>
              <a:rPr lang="es-ES_tradnl" noProof="0" dirty="0"/>
              <a:t>evaporación y evapotranspiración a través de la pérdida de agua a la atmósfera</a:t>
            </a:r>
          </a:p>
          <a:p>
            <a:pPr lvl="1">
              <a:lnSpc>
                <a:spcPts val="2680"/>
              </a:lnSpc>
            </a:pPr>
            <a:r>
              <a:rPr lang="es-ES_tradnl" noProof="0" dirty="0"/>
              <a:t>fuga de escorrentía</a:t>
            </a:r>
          </a:p>
          <a:p>
            <a:pPr>
              <a:lnSpc>
                <a:spcPts val="2680"/>
              </a:lnSpc>
            </a:pPr>
            <a:r>
              <a:rPr lang="es-ES_tradnl" noProof="0" dirty="0"/>
              <a:t>La disponibilidad de agua dulce en la superficie (W) se controla mayormente de la siguiente manera: </a:t>
            </a:r>
          </a:p>
        </p:txBody>
      </p:sp>
      <p:sp>
        <p:nvSpPr>
          <p:cNvPr id="5" name="TextBox 4"/>
          <p:cNvSpPr txBox="1"/>
          <p:nvPr/>
        </p:nvSpPr>
        <p:spPr>
          <a:xfrm>
            <a:off x="3079752" y="5162490"/>
            <a:ext cx="6029320" cy="400110"/>
          </a:xfrm>
          <a:prstGeom prst="rect">
            <a:avLst/>
          </a:prstGeom>
          <a:noFill/>
        </p:spPr>
        <p:txBody>
          <a:bodyPr wrap="square" rtlCol="0">
            <a:spAutoFit/>
          </a:bodyPr>
          <a:lstStyle/>
          <a:p>
            <a:r>
              <a:rPr lang="x-none" sz="2000" dirty="0"/>
              <a:t>W = (precipitación + escorrentía en la región) -</a:t>
            </a:r>
          </a:p>
        </p:txBody>
      </p:sp>
      <p:grpSp>
        <p:nvGrpSpPr>
          <p:cNvPr id="10" name="Group 9"/>
          <p:cNvGrpSpPr/>
          <p:nvPr/>
        </p:nvGrpSpPr>
        <p:grpSpPr>
          <a:xfrm>
            <a:off x="1020560" y="5538474"/>
            <a:ext cx="10147704" cy="862326"/>
            <a:chOff x="1458728" y="5356809"/>
            <a:chExt cx="10147704" cy="862326"/>
          </a:xfrm>
        </p:grpSpPr>
        <p:sp>
          <p:nvSpPr>
            <p:cNvPr id="13" name="TextBox 12"/>
            <p:cNvSpPr txBox="1"/>
            <p:nvPr/>
          </p:nvSpPr>
          <p:spPr>
            <a:xfrm>
              <a:off x="1458728" y="5372474"/>
              <a:ext cx="384813" cy="830997"/>
            </a:xfrm>
            <a:prstGeom prst="rect">
              <a:avLst/>
            </a:prstGeom>
            <a:noFill/>
          </p:spPr>
          <p:txBody>
            <a:bodyPr wrap="square" rtlCol="0">
              <a:spAutoFit/>
            </a:bodyPr>
            <a:lstStyle/>
            <a:p>
              <a:r>
                <a:rPr lang="en-US" sz="4800" dirty="0"/>
                <a:t>(</a:t>
              </a:r>
            </a:p>
          </p:txBody>
        </p:sp>
        <p:grpSp>
          <p:nvGrpSpPr>
            <p:cNvPr id="9" name="Group 8"/>
            <p:cNvGrpSpPr/>
            <p:nvPr/>
          </p:nvGrpSpPr>
          <p:grpSpPr>
            <a:xfrm>
              <a:off x="1759991" y="5356809"/>
              <a:ext cx="9846441" cy="862326"/>
              <a:chOff x="1759991" y="5356809"/>
              <a:chExt cx="9846441" cy="862326"/>
            </a:xfrm>
          </p:grpSpPr>
          <p:sp>
            <p:nvSpPr>
              <p:cNvPr id="8" name="TextBox 7"/>
              <p:cNvSpPr txBox="1"/>
              <p:nvPr/>
            </p:nvSpPr>
            <p:spPr>
              <a:xfrm>
                <a:off x="4267240" y="5587917"/>
                <a:ext cx="7313571" cy="400110"/>
              </a:xfrm>
              <a:prstGeom prst="rect">
                <a:avLst/>
              </a:prstGeom>
              <a:noFill/>
            </p:spPr>
            <p:txBody>
              <a:bodyPr wrap="square" rtlCol="0">
                <a:spAutoFit/>
              </a:bodyPr>
              <a:lstStyle/>
              <a:p>
                <a:r>
                  <a:rPr lang="x-none" sz="2000" dirty="0"/>
                  <a:t>+ fuga de escorrentía + humedad del suelo + infiltración</a:t>
                </a:r>
              </a:p>
            </p:txBody>
          </p:sp>
          <p:grpSp>
            <p:nvGrpSpPr>
              <p:cNvPr id="12" name="Group 11"/>
              <p:cNvGrpSpPr/>
              <p:nvPr/>
            </p:nvGrpSpPr>
            <p:grpSpPr>
              <a:xfrm>
                <a:off x="1759991" y="5356809"/>
                <a:ext cx="2590800" cy="862326"/>
                <a:chOff x="4570412" y="4981545"/>
                <a:chExt cx="2590800" cy="862326"/>
              </a:xfrm>
            </p:grpSpPr>
            <p:sp>
              <p:nvSpPr>
                <p:cNvPr id="6" name="TextBox 5"/>
                <p:cNvSpPr txBox="1"/>
                <p:nvPr/>
              </p:nvSpPr>
              <p:spPr>
                <a:xfrm>
                  <a:off x="4570412" y="4981545"/>
                  <a:ext cx="2590800" cy="400110"/>
                </a:xfrm>
                <a:prstGeom prst="rect">
                  <a:avLst/>
                </a:prstGeom>
                <a:noFill/>
              </p:spPr>
              <p:txBody>
                <a:bodyPr wrap="square" rtlCol="0">
                  <a:spAutoFit/>
                </a:bodyPr>
                <a:lstStyle/>
                <a:p>
                  <a:pPr algn="ctr"/>
                  <a:r>
                    <a:rPr lang="x-none" sz="2000" dirty="0"/>
                    <a:t>evaporación</a:t>
                  </a:r>
                </a:p>
              </p:txBody>
            </p:sp>
            <p:sp>
              <p:nvSpPr>
                <p:cNvPr id="7" name="TextBox 6"/>
                <p:cNvSpPr txBox="1"/>
                <p:nvPr/>
              </p:nvSpPr>
              <p:spPr>
                <a:xfrm>
                  <a:off x="4572172" y="5443761"/>
                  <a:ext cx="2589039" cy="400110"/>
                </a:xfrm>
                <a:prstGeom prst="rect">
                  <a:avLst/>
                </a:prstGeom>
                <a:noFill/>
              </p:spPr>
              <p:txBody>
                <a:bodyPr wrap="square" rtlCol="0">
                  <a:spAutoFit/>
                </a:bodyPr>
                <a:lstStyle/>
                <a:p>
                  <a:pPr algn="ctr"/>
                  <a:r>
                    <a:rPr lang="x-none" sz="2000" spc="-20" dirty="0"/>
                    <a:t>evapotranspiración</a:t>
                  </a:r>
                </a:p>
              </p:txBody>
            </p:sp>
            <p:cxnSp>
              <p:nvCxnSpPr>
                <p:cNvPr id="11" name="Straight Connector 10"/>
                <p:cNvCxnSpPr/>
                <p:nvPr/>
              </p:nvCxnSpPr>
              <p:spPr>
                <a:xfrm>
                  <a:off x="4799012" y="5412708"/>
                  <a:ext cx="2125977"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grpSp>
          <p:sp>
            <p:nvSpPr>
              <p:cNvPr id="14" name="TextBox 13"/>
              <p:cNvSpPr txBox="1"/>
              <p:nvPr/>
            </p:nvSpPr>
            <p:spPr>
              <a:xfrm>
                <a:off x="11221619" y="5372474"/>
                <a:ext cx="384813" cy="830997"/>
              </a:xfrm>
              <a:prstGeom prst="rect">
                <a:avLst/>
              </a:prstGeom>
              <a:noFill/>
            </p:spPr>
            <p:txBody>
              <a:bodyPr wrap="square" rtlCol="0">
                <a:spAutoFit/>
              </a:bodyPr>
              <a:lstStyle/>
              <a:p>
                <a:r>
                  <a:rPr lang="en-US" sz="4800" dirty="0"/>
                  <a:t>)</a:t>
                </a:r>
              </a:p>
            </p:txBody>
          </p:sp>
        </p:grpSp>
      </p:grpSp>
    </p:spTree>
    <p:extLst>
      <p:ext uri="{BB962C8B-B14F-4D97-AF65-F5344CB8AC3E}">
        <p14:creationId xmlns:p14="http://schemas.microsoft.com/office/powerpoint/2010/main" val="13771266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s-ES_tradnl" noProof="0" dirty="0"/>
              <a:t>Aplicaciones de Datos de Recursos Hídricos</a:t>
            </a:r>
          </a:p>
        </p:txBody>
      </p:sp>
      <p:sp>
        <p:nvSpPr>
          <p:cNvPr id="6" name="Content Placeholder 5"/>
          <p:cNvSpPr>
            <a:spLocks noGrp="1"/>
          </p:cNvSpPr>
          <p:nvPr>
            <p:ph idx="1"/>
          </p:nvPr>
        </p:nvSpPr>
        <p:spPr>
          <a:xfrm>
            <a:off x="242252" y="2826420"/>
            <a:ext cx="2880360" cy="3110988"/>
          </a:xfrm>
        </p:spPr>
        <p:txBody>
          <a:bodyPr/>
          <a:lstStyle/>
          <a:p>
            <a:r>
              <a:rPr lang="es-ES_tradnl" noProof="0"/>
              <a:t>Balance hidrológico</a:t>
            </a:r>
            <a:endParaRPr lang="es-ES_tradnl" noProof="0" dirty="0"/>
          </a:p>
        </p:txBody>
      </p:sp>
      <p:sp>
        <p:nvSpPr>
          <p:cNvPr id="7" name="Content Placeholder 6"/>
          <p:cNvSpPr>
            <a:spLocks noGrp="1"/>
          </p:cNvSpPr>
          <p:nvPr>
            <p:ph sz="quarter" idx="11"/>
          </p:nvPr>
        </p:nvSpPr>
        <p:spPr/>
        <p:txBody>
          <a:bodyPr/>
          <a:lstStyle/>
          <a:p>
            <a:endParaRPr lang="en-US" dirty="0"/>
          </a:p>
        </p:txBody>
      </p:sp>
      <p:sp>
        <p:nvSpPr>
          <p:cNvPr id="8" name="Text Placeholder 7"/>
          <p:cNvSpPr>
            <a:spLocks noGrp="1"/>
          </p:cNvSpPr>
          <p:nvPr>
            <p:ph type="body" sz="quarter" idx="12"/>
          </p:nvPr>
        </p:nvSpPr>
        <p:spPr/>
        <p:txBody>
          <a:bodyPr>
            <a:normAutofit/>
          </a:bodyPr>
          <a:lstStyle/>
          <a:p>
            <a:r>
              <a:rPr lang="es-ES_tradnl" noProof="0"/>
              <a:t>Componentes del Agua Dulce que se Requieren</a:t>
            </a:r>
            <a:endParaRPr lang="es-ES_tradnl" noProof="0" dirty="0"/>
          </a:p>
        </p:txBody>
      </p:sp>
      <p:grpSp>
        <p:nvGrpSpPr>
          <p:cNvPr id="11" name="Group 10"/>
          <p:cNvGrpSpPr/>
          <p:nvPr/>
        </p:nvGrpSpPr>
        <p:grpSpPr>
          <a:xfrm>
            <a:off x="242252" y="1447799"/>
            <a:ext cx="2880360" cy="1298911"/>
            <a:chOff x="242252" y="1447799"/>
            <a:chExt cx="2880360" cy="1298911"/>
          </a:xfrm>
        </p:grpSpPr>
        <p:sp>
          <p:nvSpPr>
            <p:cNvPr id="9" name="Rectangle 8"/>
            <p:cNvSpPr/>
            <p:nvPr/>
          </p:nvSpPr>
          <p:spPr>
            <a:xfrm>
              <a:off x="242252" y="1447799"/>
              <a:ext cx="2880360" cy="1298911"/>
            </a:xfrm>
            <a:prstGeom prst="rect">
              <a:avLst/>
            </a:prstGeom>
            <a:solidFill>
              <a:schemeClr val="accent5">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TextBox 9"/>
            <p:cNvSpPr txBox="1"/>
            <p:nvPr/>
          </p:nvSpPr>
          <p:spPr>
            <a:xfrm>
              <a:off x="425132" y="1681756"/>
              <a:ext cx="2514600" cy="830997"/>
            </a:xfrm>
            <a:prstGeom prst="rect">
              <a:avLst/>
            </a:prstGeom>
            <a:noFill/>
          </p:spPr>
          <p:txBody>
            <a:bodyPr wrap="square" rtlCol="0">
              <a:spAutoFit/>
            </a:bodyPr>
            <a:lstStyle/>
            <a:p>
              <a:pPr algn="ctr"/>
              <a:r>
                <a:rPr lang="x-none" dirty="0">
                  <a:solidFill>
                    <a:schemeClr val="bg1"/>
                  </a:solidFill>
                </a:rPr>
                <a:t>Asignación de Aguas</a:t>
              </a:r>
            </a:p>
          </p:txBody>
        </p:sp>
      </p:grpSp>
      <p:grpSp>
        <p:nvGrpSpPr>
          <p:cNvPr id="12" name="Group 11"/>
          <p:cNvGrpSpPr/>
          <p:nvPr/>
        </p:nvGrpSpPr>
        <p:grpSpPr>
          <a:xfrm>
            <a:off x="3183572" y="1447799"/>
            <a:ext cx="2880360" cy="1298911"/>
            <a:chOff x="242252" y="1447799"/>
            <a:chExt cx="2880360" cy="1298911"/>
          </a:xfrm>
        </p:grpSpPr>
        <p:sp>
          <p:nvSpPr>
            <p:cNvPr id="13" name="Rectangle 12"/>
            <p:cNvSpPr/>
            <p:nvPr/>
          </p:nvSpPr>
          <p:spPr>
            <a:xfrm>
              <a:off x="242252" y="1447799"/>
              <a:ext cx="2880360" cy="1298911"/>
            </a:xfrm>
            <a:prstGeom prst="rect">
              <a:avLst/>
            </a:prstGeom>
            <a:solidFill>
              <a:schemeClr val="accent5">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extBox 13"/>
            <p:cNvSpPr txBox="1"/>
            <p:nvPr/>
          </p:nvSpPr>
          <p:spPr>
            <a:xfrm>
              <a:off x="425132" y="1497090"/>
              <a:ext cx="2514600" cy="1200329"/>
            </a:xfrm>
            <a:prstGeom prst="rect">
              <a:avLst/>
            </a:prstGeom>
            <a:noFill/>
          </p:spPr>
          <p:txBody>
            <a:bodyPr wrap="square" rtlCol="0">
              <a:spAutoFit/>
            </a:bodyPr>
            <a:lstStyle/>
            <a:p>
              <a:pPr algn="ctr"/>
              <a:r>
                <a:rPr lang="x-none" dirty="0">
                  <a:solidFill>
                    <a:schemeClr val="bg1"/>
                  </a:solidFill>
                </a:rPr>
                <a:t>Gestión de Agricultura y de Riego</a:t>
              </a:r>
            </a:p>
          </p:txBody>
        </p:sp>
      </p:grpSp>
      <p:grpSp>
        <p:nvGrpSpPr>
          <p:cNvPr id="15" name="Group 14"/>
          <p:cNvGrpSpPr/>
          <p:nvPr/>
        </p:nvGrpSpPr>
        <p:grpSpPr>
          <a:xfrm>
            <a:off x="6124892" y="1447799"/>
            <a:ext cx="2880360" cy="1298911"/>
            <a:chOff x="242252" y="1447799"/>
            <a:chExt cx="2880360" cy="1298911"/>
          </a:xfrm>
        </p:grpSpPr>
        <p:sp>
          <p:nvSpPr>
            <p:cNvPr id="16" name="Rectangle 15"/>
            <p:cNvSpPr/>
            <p:nvPr/>
          </p:nvSpPr>
          <p:spPr>
            <a:xfrm>
              <a:off x="242252" y="1447799"/>
              <a:ext cx="2880360" cy="1298911"/>
            </a:xfrm>
            <a:prstGeom prst="rect">
              <a:avLst/>
            </a:prstGeom>
            <a:solidFill>
              <a:schemeClr val="accent5">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TextBox 16"/>
            <p:cNvSpPr txBox="1"/>
            <p:nvPr/>
          </p:nvSpPr>
          <p:spPr>
            <a:xfrm>
              <a:off x="425132" y="1497090"/>
              <a:ext cx="2514600" cy="1200329"/>
            </a:xfrm>
            <a:prstGeom prst="rect">
              <a:avLst/>
            </a:prstGeom>
            <a:noFill/>
          </p:spPr>
          <p:txBody>
            <a:bodyPr wrap="square" rtlCol="0">
              <a:spAutoFit/>
            </a:bodyPr>
            <a:lstStyle/>
            <a:p>
              <a:pPr algn="ctr"/>
              <a:r>
                <a:rPr lang="x-none" dirty="0">
                  <a:solidFill>
                    <a:schemeClr val="bg1"/>
                  </a:solidFill>
                </a:rPr>
                <a:t>Gestión de Inundaciones y Sequías</a:t>
              </a:r>
            </a:p>
          </p:txBody>
        </p:sp>
      </p:grpSp>
      <p:grpSp>
        <p:nvGrpSpPr>
          <p:cNvPr id="18" name="Group 17"/>
          <p:cNvGrpSpPr/>
          <p:nvPr/>
        </p:nvGrpSpPr>
        <p:grpSpPr>
          <a:xfrm>
            <a:off x="9066212" y="1447799"/>
            <a:ext cx="2880360" cy="1298911"/>
            <a:chOff x="242252" y="1447799"/>
            <a:chExt cx="2880360" cy="1298911"/>
          </a:xfrm>
        </p:grpSpPr>
        <p:sp>
          <p:nvSpPr>
            <p:cNvPr id="19" name="Rectangle 18"/>
            <p:cNvSpPr/>
            <p:nvPr/>
          </p:nvSpPr>
          <p:spPr>
            <a:xfrm>
              <a:off x="242252" y="1447799"/>
              <a:ext cx="2880360" cy="1298911"/>
            </a:xfrm>
            <a:prstGeom prst="rect">
              <a:avLst/>
            </a:prstGeom>
            <a:solidFill>
              <a:schemeClr val="accent5">
                <a:lumMod val="5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TextBox 19"/>
            <p:cNvSpPr txBox="1"/>
            <p:nvPr/>
          </p:nvSpPr>
          <p:spPr>
            <a:xfrm>
              <a:off x="425132" y="1497090"/>
              <a:ext cx="2514600" cy="1200329"/>
            </a:xfrm>
            <a:prstGeom prst="rect">
              <a:avLst/>
            </a:prstGeom>
            <a:noFill/>
          </p:spPr>
          <p:txBody>
            <a:bodyPr wrap="square" rtlCol="0">
              <a:spAutoFit/>
            </a:bodyPr>
            <a:lstStyle/>
            <a:p>
              <a:pPr algn="ctr"/>
              <a:r>
                <a:rPr lang="x-none" dirty="0">
                  <a:solidFill>
                    <a:schemeClr val="bg1"/>
                  </a:solidFill>
                </a:rPr>
                <a:t>Gestión de Reservorios y Represas</a:t>
              </a:r>
            </a:p>
          </p:txBody>
        </p:sp>
      </p:grpSp>
      <p:sp>
        <p:nvSpPr>
          <p:cNvPr id="21" name="Content Placeholder 5"/>
          <p:cNvSpPr txBox="1">
            <a:spLocks/>
          </p:cNvSpPr>
          <p:nvPr/>
        </p:nvSpPr>
        <p:spPr>
          <a:xfrm>
            <a:off x="3183572" y="2832756"/>
            <a:ext cx="2880360" cy="3110988"/>
          </a:xfrm>
          <a:prstGeom prst="rect">
            <a:avLst/>
          </a:prstGeom>
        </p:spPr>
        <p:txBody>
          <a:bodyPr vert="horz" lIns="0" tIns="60949" rIns="121899" bIns="60949" rtlCol="0">
            <a:normAutofit/>
          </a:bodyPr>
          <a:lstStyle>
            <a:lvl1pPr marL="365696" indent="-219418" algn="l" defTabSz="609493" rtl="0" eaLnBrk="1" latinLnBrk="0" hangingPunct="1">
              <a:spcBef>
                <a:spcPts val="800"/>
              </a:spcBef>
              <a:spcAft>
                <a:spcPts val="0"/>
              </a:spcAft>
              <a:buFont typeface="Arial"/>
              <a:buChar char="•"/>
              <a:defRPr sz="2400" kern="1200">
                <a:solidFill>
                  <a:schemeClr val="tx1"/>
                </a:solidFill>
                <a:latin typeface="+mn-lt"/>
                <a:ea typeface="+mn-ea"/>
                <a:cs typeface="Arial"/>
              </a:defRPr>
            </a:lvl1pPr>
            <a:lvl2pPr marL="621683" indent="-255987"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2pPr>
            <a:lvl3pPr marL="914240"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3pPr>
            <a:lvl4pPr marL="1158037"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4pPr>
            <a:lvl5pPr marL="1523733"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a:lstStyle>
          <a:p>
            <a:r>
              <a:rPr lang="x-none" dirty="0"/>
              <a:t>Precipitación</a:t>
            </a:r>
          </a:p>
          <a:p>
            <a:r>
              <a:rPr lang="x-none" dirty="0"/>
              <a:t>Humedad del suelo</a:t>
            </a:r>
          </a:p>
          <a:p>
            <a:r>
              <a:rPr lang="x-none" dirty="0"/>
              <a:t>Evapo-transpiración</a:t>
            </a:r>
          </a:p>
        </p:txBody>
      </p:sp>
      <p:sp>
        <p:nvSpPr>
          <p:cNvPr id="22" name="Content Placeholder 5"/>
          <p:cNvSpPr txBox="1">
            <a:spLocks/>
          </p:cNvSpPr>
          <p:nvPr/>
        </p:nvSpPr>
        <p:spPr>
          <a:xfrm>
            <a:off x="6124892" y="2826420"/>
            <a:ext cx="2880360" cy="3110988"/>
          </a:xfrm>
          <a:prstGeom prst="rect">
            <a:avLst/>
          </a:prstGeom>
        </p:spPr>
        <p:txBody>
          <a:bodyPr vert="horz" lIns="0" tIns="60949" rIns="121899" bIns="60949" rtlCol="0">
            <a:normAutofit fontScale="92500" lnSpcReduction="20000"/>
          </a:bodyPr>
          <a:lstStyle>
            <a:lvl1pPr marL="365696" indent="-219418" algn="l" defTabSz="609493" rtl="0" eaLnBrk="1" latinLnBrk="0" hangingPunct="1">
              <a:spcBef>
                <a:spcPts val="800"/>
              </a:spcBef>
              <a:spcAft>
                <a:spcPts val="0"/>
              </a:spcAft>
              <a:buFont typeface="Arial"/>
              <a:buChar char="•"/>
              <a:defRPr sz="2400" kern="1200">
                <a:solidFill>
                  <a:schemeClr val="tx1"/>
                </a:solidFill>
                <a:latin typeface="+mn-lt"/>
                <a:ea typeface="+mn-ea"/>
                <a:cs typeface="Arial"/>
              </a:defRPr>
            </a:lvl1pPr>
            <a:lvl2pPr marL="621683" indent="-255987"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2pPr>
            <a:lvl3pPr marL="914240"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3pPr>
            <a:lvl4pPr marL="1158037"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4pPr>
            <a:lvl5pPr marL="1523733"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a:lstStyle>
          <a:p>
            <a:r>
              <a:rPr lang="x-none" dirty="0"/>
              <a:t>Precipitación</a:t>
            </a:r>
          </a:p>
          <a:p>
            <a:r>
              <a:rPr lang="x-none" dirty="0"/>
              <a:t>Escorrentía y flujo torrencial</a:t>
            </a:r>
          </a:p>
          <a:p>
            <a:r>
              <a:rPr lang="x-none" dirty="0"/>
              <a:t>Humedad del suelo</a:t>
            </a:r>
          </a:p>
          <a:p>
            <a:r>
              <a:rPr lang="x-none" dirty="0"/>
              <a:t>Evapo-transpiración</a:t>
            </a:r>
          </a:p>
          <a:p>
            <a:r>
              <a:rPr lang="x-none" dirty="0"/>
              <a:t>Aguas subterráneas</a:t>
            </a:r>
          </a:p>
        </p:txBody>
      </p:sp>
      <p:sp>
        <p:nvSpPr>
          <p:cNvPr id="23" name="Content Placeholder 5"/>
          <p:cNvSpPr txBox="1">
            <a:spLocks/>
          </p:cNvSpPr>
          <p:nvPr/>
        </p:nvSpPr>
        <p:spPr>
          <a:xfrm>
            <a:off x="9066212" y="2827730"/>
            <a:ext cx="2880360" cy="3110988"/>
          </a:xfrm>
          <a:prstGeom prst="rect">
            <a:avLst/>
          </a:prstGeom>
        </p:spPr>
        <p:txBody>
          <a:bodyPr vert="horz" lIns="0" tIns="60949" rIns="121899" bIns="60949" rtlCol="0">
            <a:normAutofit/>
          </a:bodyPr>
          <a:lstStyle>
            <a:lvl1pPr marL="365696" indent="-219418" algn="l" defTabSz="609493" rtl="0" eaLnBrk="1" latinLnBrk="0" hangingPunct="1">
              <a:spcBef>
                <a:spcPts val="800"/>
              </a:spcBef>
              <a:spcAft>
                <a:spcPts val="0"/>
              </a:spcAft>
              <a:buFont typeface="Arial"/>
              <a:buChar char="•"/>
              <a:defRPr sz="2400" kern="1200">
                <a:solidFill>
                  <a:schemeClr val="tx1"/>
                </a:solidFill>
                <a:latin typeface="+mn-lt"/>
                <a:ea typeface="+mn-ea"/>
                <a:cs typeface="Arial"/>
              </a:defRPr>
            </a:lvl1pPr>
            <a:lvl2pPr marL="621683" indent="-255987"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2pPr>
            <a:lvl3pPr marL="914240"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3pPr>
            <a:lvl4pPr marL="1158037"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4pPr>
            <a:lvl5pPr marL="1523733"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a:lstStyle>
          <a:p>
            <a:r>
              <a:rPr lang="x-none" dirty="0"/>
              <a:t>Altitud de reservorio</a:t>
            </a:r>
          </a:p>
          <a:p>
            <a:r>
              <a:rPr lang="x-none" dirty="0"/>
              <a:t>Precipitación</a:t>
            </a:r>
          </a:p>
          <a:p>
            <a:r>
              <a:rPr lang="x-none" dirty="0"/>
              <a:t>Escorrentía y flujo torrencial</a:t>
            </a:r>
          </a:p>
        </p:txBody>
      </p:sp>
    </p:spTree>
    <p:extLst>
      <p:ext uri="{BB962C8B-B14F-4D97-AF65-F5344CB8AC3E}">
        <p14:creationId xmlns:p14="http://schemas.microsoft.com/office/powerpoint/2010/main" val="13747081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Satélites y Modelos de la NASA para Componentes del Agua Dulce en la Superficie</a:t>
            </a: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3976800675"/>
              </p:ext>
            </p:extLst>
          </p:nvPr>
        </p:nvGraphicFramePr>
        <p:xfrm>
          <a:off x="242888" y="1130301"/>
          <a:ext cx="11703684" cy="5120640"/>
        </p:xfrm>
        <a:graphic>
          <a:graphicData uri="http://schemas.openxmlformats.org/drawingml/2006/table">
            <a:tbl>
              <a:tblPr firstRow="1" bandRow="1">
                <a:tableStyleId>{74C1A8A3-306A-4EB7-A6B1-4F7E0EB9C5D6}</a:tableStyleId>
              </a:tblPr>
              <a:tblGrid>
                <a:gridCol w="1660524">
                  <a:extLst>
                    <a:ext uri="{9D8B030D-6E8A-4147-A177-3AD203B41FA5}">
                      <a16:colId xmlns:a16="http://schemas.microsoft.com/office/drawing/2014/main" val="20000"/>
                    </a:ext>
                  </a:extLst>
                </a:gridCol>
                <a:gridCol w="4191000">
                  <a:extLst>
                    <a:ext uri="{9D8B030D-6E8A-4147-A177-3AD203B41FA5}">
                      <a16:colId xmlns:a16="http://schemas.microsoft.com/office/drawing/2014/main" val="20001"/>
                    </a:ext>
                  </a:extLst>
                </a:gridCol>
                <a:gridCol w="5852160">
                  <a:extLst>
                    <a:ext uri="{9D8B030D-6E8A-4147-A177-3AD203B41FA5}">
                      <a16:colId xmlns:a16="http://schemas.microsoft.com/office/drawing/2014/main" val="20002"/>
                    </a:ext>
                  </a:extLst>
                </a:gridCol>
              </a:tblGrid>
              <a:tr h="534987">
                <a:tc>
                  <a:txBody>
                    <a:bodyPr/>
                    <a:lstStyle/>
                    <a:p>
                      <a:pPr algn="ctr"/>
                      <a:r>
                        <a:rPr lang="x-none" sz="1800" spc="-60" baseline="0" noProof="0" dirty="0"/>
                        <a:t>Componente del Agua Dulce</a:t>
                      </a:r>
                    </a:p>
                  </a:txBody>
                  <a:tcPr marL="0" marR="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x-none" sz="1800" noProof="0" dirty="0"/>
                        <a:t>Satélite/Sensor o Modelo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x-none" sz="1800" noProof="0" dirty="0"/>
                        <a:t>Resoluciones y Cobertura Espacial</a:t>
                      </a:r>
                      <a:r>
                        <a:rPr lang="x-none" sz="1800" baseline="0" noProof="0" dirty="0"/>
                        <a:t> y Temporal</a:t>
                      </a:r>
                      <a:endParaRPr lang="x-none"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0"/>
                  </a:ext>
                </a:extLst>
              </a:tr>
              <a:tr h="1452109">
                <a:tc>
                  <a:txBody>
                    <a:bodyPr/>
                    <a:lstStyle/>
                    <a:p>
                      <a:pPr algn="ctr"/>
                      <a:r>
                        <a:rPr lang="x-none" sz="1800" noProof="0" dirty="0"/>
                        <a:t>Cantidad de Lluvia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x-none" sz="1800" noProof="0" dirty="0"/>
                        <a:t>GPM /(GMI,</a:t>
                      </a:r>
                      <a:r>
                        <a:rPr lang="x-none" sz="1800" baseline="0" noProof="0" dirty="0"/>
                        <a:t> DPR) &amp; TRMM /(TMI, PR) – IMERG y datos multi-satelitales de TMPA</a:t>
                      </a:r>
                      <a:endParaRPr lang="x-none"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x-none" sz="1800" baseline="0" noProof="0" dirty="0"/>
                        <a:t>IMERG:  0.1°, 65°S a 65°N</a:t>
                      </a:r>
                    </a:p>
                    <a:p>
                      <a:pPr marL="0" marR="0" indent="0" algn="l" defTabSz="609493" rtl="0" eaLnBrk="1" fontAlgn="auto" latinLnBrk="0" hangingPunct="1">
                        <a:lnSpc>
                          <a:spcPct val="100000"/>
                        </a:lnSpc>
                        <a:spcBef>
                          <a:spcPts val="0"/>
                        </a:spcBef>
                        <a:spcAft>
                          <a:spcPts val="0"/>
                        </a:spcAft>
                        <a:buClrTx/>
                        <a:buSzTx/>
                        <a:buFontTx/>
                        <a:buNone/>
                        <a:tabLst/>
                        <a:defRPr/>
                      </a:pPr>
                      <a:r>
                        <a:rPr lang="x-none" sz="1800" spc="-30" baseline="0" noProof="0" dirty="0"/>
                        <a:t>30 minutos, diaria, mensual; 3/2014 hasta el presente</a:t>
                      </a:r>
                    </a:p>
                    <a:p>
                      <a:pPr marL="0" marR="0" indent="0" algn="l" defTabSz="609493" rtl="0" eaLnBrk="1" fontAlgn="auto" latinLnBrk="0" hangingPunct="1">
                        <a:lnSpc>
                          <a:spcPct val="100000"/>
                        </a:lnSpc>
                        <a:spcBef>
                          <a:spcPts val="0"/>
                        </a:spcBef>
                        <a:spcAft>
                          <a:spcPts val="0"/>
                        </a:spcAft>
                        <a:buClrTx/>
                        <a:buSzTx/>
                        <a:buFontTx/>
                        <a:buNone/>
                        <a:tabLst/>
                        <a:defRPr/>
                      </a:pPr>
                      <a:endParaRPr lang="x-none" sz="1800" baseline="0" noProof="0" dirty="0"/>
                    </a:p>
                    <a:p>
                      <a:pPr marL="0" marR="0" indent="0" algn="l" defTabSz="609493" rtl="0" eaLnBrk="1" fontAlgn="auto" latinLnBrk="0" hangingPunct="1">
                        <a:lnSpc>
                          <a:spcPct val="100000"/>
                        </a:lnSpc>
                        <a:spcBef>
                          <a:spcPts val="0"/>
                        </a:spcBef>
                        <a:spcAft>
                          <a:spcPts val="0"/>
                        </a:spcAft>
                        <a:buClrTx/>
                        <a:buSzTx/>
                        <a:buFontTx/>
                        <a:buNone/>
                        <a:tabLst/>
                        <a:defRPr/>
                      </a:pPr>
                      <a:r>
                        <a:rPr lang="x-none" sz="1800" baseline="0" noProof="0" dirty="0"/>
                        <a:t>TMPA: 0.25°,  50°S a 50°N</a:t>
                      </a:r>
                    </a:p>
                    <a:p>
                      <a:pPr marL="0" marR="0" indent="0" algn="l" defTabSz="609493" rtl="0" eaLnBrk="1" fontAlgn="auto" latinLnBrk="0" hangingPunct="1">
                        <a:lnSpc>
                          <a:spcPct val="100000"/>
                        </a:lnSpc>
                        <a:spcBef>
                          <a:spcPts val="0"/>
                        </a:spcBef>
                        <a:spcAft>
                          <a:spcPts val="0"/>
                        </a:spcAft>
                        <a:buClrTx/>
                        <a:buSzTx/>
                        <a:buFontTx/>
                        <a:buNone/>
                        <a:tabLst/>
                        <a:defRPr/>
                      </a:pPr>
                      <a:r>
                        <a:rPr lang="x-none" sz="1800" spc="-30" baseline="0" noProof="0" dirty="0"/>
                        <a:t>3 horas, diaria, mensual; 1/1998 a 4/2015 -- también</a:t>
                      </a:r>
                      <a:r>
                        <a:rPr lang="x-none" sz="1800" spc="-30" noProof="0" dirty="0"/>
                        <a:t> </a:t>
                      </a:r>
                      <a:r>
                        <a:rPr lang="x-none" sz="1800" noProof="0" dirty="0"/>
                        <a:t>4/2015-presente</a:t>
                      </a:r>
                      <a:r>
                        <a:rPr lang="x-none" sz="1800" baseline="0" noProof="0" dirty="0"/>
                        <a:t> basado en climatología TRMM</a:t>
                      </a:r>
                      <a:endParaRPr lang="x-none"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534987">
                <a:tc>
                  <a:txBody>
                    <a:bodyPr/>
                    <a:lstStyle/>
                    <a:p>
                      <a:pPr algn="ctr"/>
                      <a:r>
                        <a:rPr lang="x-none" sz="1800" noProof="0" dirty="0"/>
                        <a:t>Humedad del suelo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x-none" sz="1800" noProof="0" dirty="0"/>
                        <a:t>SMAP/(Radiómetro de Microondas)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x-none" sz="1800" noProof="0" dirty="0"/>
                        <a:t>36</a:t>
                      </a:r>
                      <a:r>
                        <a:rPr lang="x-none" sz="1800" baseline="0" noProof="0" dirty="0"/>
                        <a:t> km, global</a:t>
                      </a:r>
                    </a:p>
                    <a:p>
                      <a:pPr algn="l"/>
                      <a:r>
                        <a:rPr lang="x-none" sz="1800" baseline="0" noProof="0" dirty="0"/>
                        <a:t>Diaria, mensual, 3/2015 al presente</a:t>
                      </a:r>
                      <a:endParaRPr lang="x-none" sz="180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2"/>
                  </a:ext>
                </a:extLst>
              </a:tr>
              <a:tr h="1452109">
                <a:tc>
                  <a:txBody>
                    <a:bodyPr/>
                    <a:lstStyle/>
                    <a:p>
                      <a:pPr algn="ctr"/>
                      <a:r>
                        <a:rPr lang="x-none" sz="1800" noProof="0" dirty="0"/>
                        <a:t>Cubierta Terrestre</a:t>
                      </a:r>
                    </a:p>
                    <a:p>
                      <a:pPr algn="ctr"/>
                      <a:endParaRPr lang="x-none" sz="1800" noProof="0" dirty="0"/>
                    </a:p>
                    <a:p>
                      <a:pPr algn="ctr"/>
                      <a:r>
                        <a:rPr lang="x-none" sz="1800" noProof="0" dirty="0"/>
                        <a:t>NDVI</a:t>
                      </a:r>
                    </a:p>
                    <a:p>
                      <a:pPr algn="ctr"/>
                      <a:r>
                        <a:rPr lang="x-none" sz="1800" noProof="0" dirty="0"/>
                        <a:t>(Para Estimar 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x-none" sz="1800" noProof="0" dirty="0"/>
                        <a:t>Sentinel-/ SAR</a:t>
                      </a:r>
                    </a:p>
                    <a:p>
                      <a:pPr algn="ctr"/>
                      <a:endParaRPr lang="x-none" sz="1800" noProof="0" dirty="0"/>
                    </a:p>
                    <a:p>
                      <a:pPr algn="ctr"/>
                      <a:r>
                        <a:rPr lang="x-none" sz="1800" noProof="0" dirty="0"/>
                        <a:t>Landsat 7</a:t>
                      </a:r>
                      <a:r>
                        <a:rPr lang="x-none" sz="1800" baseline="0" noProof="0" dirty="0"/>
                        <a:t>/ETM+</a:t>
                      </a:r>
                    </a:p>
                    <a:p>
                      <a:pPr algn="ctr"/>
                      <a:r>
                        <a:rPr lang="x-none" sz="1800" baseline="0" noProof="0" dirty="0"/>
                        <a:t> Landsat 8/</a:t>
                      </a:r>
                      <a:r>
                        <a:rPr lang="x-none" sz="1800" noProof="0" dirty="0"/>
                        <a:t>OLI&amp;TIRS</a:t>
                      </a:r>
                    </a:p>
                    <a:p>
                      <a:pPr algn="ctr"/>
                      <a:endParaRPr lang="x-none" sz="1800" noProof="0" dirty="0"/>
                    </a:p>
                    <a:p>
                      <a:pPr algn="ctr"/>
                      <a:r>
                        <a:rPr lang="x-none" sz="1800" noProof="0" dirty="0"/>
                        <a:t>Terra y Aqua/MODIS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x-none" sz="1800" noProof="0" dirty="0"/>
                        <a:t>5 km x 20 km, Global; 12 días, 4/2014 al presente</a:t>
                      </a:r>
                    </a:p>
                    <a:p>
                      <a:pPr algn="l"/>
                      <a:endParaRPr lang="x-none" sz="1800" noProof="0" dirty="0"/>
                    </a:p>
                    <a:p>
                      <a:pPr algn="l"/>
                      <a:r>
                        <a:rPr lang="x-none" sz="1800" noProof="0" dirty="0"/>
                        <a:t>30 m, Global;</a:t>
                      </a:r>
                      <a:r>
                        <a:rPr lang="x-none" sz="1800" baseline="0" noProof="0" dirty="0"/>
                        <a:t> 16 días, 4/1999-presente </a:t>
                      </a:r>
                    </a:p>
                    <a:p>
                      <a:pPr algn="l"/>
                      <a:r>
                        <a:rPr lang="x-none" sz="1800" noProof="0" dirty="0"/>
                        <a:t>30 m, Global;</a:t>
                      </a:r>
                      <a:r>
                        <a:rPr lang="x-none" sz="1800" baseline="0" noProof="0" dirty="0"/>
                        <a:t> 16 días, 2/213-presente</a:t>
                      </a:r>
                    </a:p>
                    <a:p>
                      <a:pPr algn="l"/>
                      <a:endParaRPr lang="x-none" sz="1800" noProof="0" dirty="0"/>
                    </a:p>
                    <a:p>
                      <a:pPr algn="l"/>
                      <a:r>
                        <a:rPr lang="x-none" sz="1800" noProof="0" dirty="0"/>
                        <a:t>250m,</a:t>
                      </a:r>
                      <a:r>
                        <a:rPr lang="x-none" sz="1800" baseline="0" noProof="0" dirty="0"/>
                        <a:t> Global, 16 días, 2/2000 al presente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3"/>
                  </a:ext>
                </a:extLst>
              </a:tr>
              <a:tr h="305707">
                <a:tc>
                  <a:txBody>
                    <a:bodyPr/>
                    <a:lstStyle/>
                    <a:p>
                      <a:pPr algn="ctr"/>
                      <a:r>
                        <a:rPr lang="x-none" sz="1800" noProof="0" dirty="0"/>
                        <a:t>Escorrentía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609493" rtl="0" eaLnBrk="1" fontAlgn="auto" latinLnBrk="0" hangingPunct="1">
                        <a:lnSpc>
                          <a:spcPct val="100000"/>
                        </a:lnSpc>
                        <a:spcBef>
                          <a:spcPts val="0"/>
                        </a:spcBef>
                        <a:spcAft>
                          <a:spcPts val="0"/>
                        </a:spcAft>
                        <a:buClrTx/>
                        <a:buSzTx/>
                        <a:buFontTx/>
                        <a:buNone/>
                        <a:tabLst/>
                        <a:defRPr/>
                      </a:pPr>
                      <a:r>
                        <a:rPr lang="x-none" sz="1800" noProof="0" dirty="0"/>
                        <a:t>GLDAS- NOAH V2.1</a:t>
                      </a:r>
                      <a:endParaRPr lang="x-none" sz="1800" baseline="0" noProof="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609493" rtl="0" eaLnBrk="1" fontAlgn="auto" latinLnBrk="0" hangingPunct="1">
                        <a:lnSpc>
                          <a:spcPct val="100000"/>
                        </a:lnSpc>
                        <a:spcBef>
                          <a:spcPts val="0"/>
                        </a:spcBef>
                        <a:spcAft>
                          <a:spcPts val="0"/>
                        </a:spcAft>
                        <a:buClrTx/>
                        <a:buSzTx/>
                        <a:buFontTx/>
                        <a:buNone/>
                        <a:tabLst/>
                        <a:defRPr/>
                      </a:pPr>
                      <a:r>
                        <a:rPr lang="x-none" sz="1800" noProof="0" dirty="0"/>
                        <a:t>0.25</a:t>
                      </a:r>
                      <a:r>
                        <a:rPr lang="x-none" sz="1800" baseline="0" noProof="0" dirty="0"/>
                        <a:t>°</a:t>
                      </a:r>
                      <a:r>
                        <a:rPr lang="x-none" sz="1800" noProof="0" dirty="0"/>
                        <a:t>, Global; 3 horas, mensual; 2000</a:t>
                      </a:r>
                      <a:r>
                        <a:rPr lang="x-none" sz="1800" baseline="0" noProof="0" dirty="0"/>
                        <a:t> – presente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178229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Ventajas y Retos de la Teledetección para la Gestión de Recursos Hídricos</a:t>
            </a:r>
          </a:p>
        </p:txBody>
      </p:sp>
    </p:spTree>
    <p:extLst>
      <p:ext uri="{BB962C8B-B14F-4D97-AF65-F5344CB8AC3E}">
        <p14:creationId xmlns:p14="http://schemas.microsoft.com/office/powerpoint/2010/main" val="1974678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Ventajas de los Datos de Recursos Hídricos de Teledetección</a:t>
            </a:r>
          </a:p>
        </p:txBody>
      </p:sp>
      <p:sp>
        <p:nvSpPr>
          <p:cNvPr id="3" name="Content Placeholder 2"/>
          <p:cNvSpPr>
            <a:spLocks noGrp="1"/>
          </p:cNvSpPr>
          <p:nvPr>
            <p:ph idx="1"/>
          </p:nvPr>
        </p:nvSpPr>
        <p:spPr>
          <a:xfrm>
            <a:off x="242252" y="1130283"/>
            <a:ext cx="6537960" cy="4807125"/>
          </a:xfrm>
        </p:spPr>
        <p:txBody>
          <a:bodyPr>
            <a:normAutofit/>
          </a:bodyPr>
          <a:lstStyle/>
          <a:p>
            <a:r>
              <a:rPr lang="es-ES_tradnl" noProof="0" dirty="0"/>
              <a:t>Los datos a base de la teledetección proporcionan una cobertura casi global comparado con mediciones en puntos particulares, espacialmente no uniformes en la superficie</a:t>
            </a:r>
          </a:p>
          <a:p>
            <a:r>
              <a:rPr lang="es-ES_tradnl" noProof="0" dirty="0"/>
              <a:t>Brindan datos donde no hay mediciones hechas en la superficie disponibles</a:t>
            </a:r>
          </a:p>
          <a:p>
            <a:r>
              <a:rPr lang="es-ES_tradnl" dirty="0"/>
              <a:t>Los modelos de sistemas terrestres integran observaciones en la superficie y de la teledetección y brindan información frecuente en una cuadrícula uniforme</a:t>
            </a:r>
          </a:p>
        </p:txBody>
      </p:sp>
      <p:sp>
        <p:nvSpPr>
          <p:cNvPr id="6" name="Content Placeholder 5"/>
          <p:cNvSpPr>
            <a:spLocks noGrp="1"/>
          </p:cNvSpPr>
          <p:nvPr>
            <p:ph sz="quarter" idx="11"/>
          </p:nvPr>
        </p:nvSpPr>
        <p:spPr/>
        <p:txBody>
          <a:bodyPr/>
          <a:lstStyle/>
          <a:p>
            <a:r>
              <a:rPr lang="es-ES_tradnl" noProof="0" dirty="0"/>
              <a:t>Top: Global rain gauge </a:t>
            </a:r>
            <a:r>
              <a:rPr lang="es-ES_tradnl" noProof="0" dirty="0" err="1"/>
              <a:t>locations</a:t>
            </a:r>
            <a:r>
              <a:rPr lang="es-ES_tradnl" noProof="0" dirty="0"/>
              <a:t>. </a:t>
            </a:r>
            <a:r>
              <a:rPr lang="es-ES_tradnl" noProof="0" dirty="0" err="1"/>
              <a:t>Credit</a:t>
            </a:r>
            <a:r>
              <a:rPr lang="es-ES_tradnl" noProof="0" dirty="0"/>
              <a:t>: </a:t>
            </a:r>
            <a:r>
              <a:rPr lang="es-ES_tradnl" noProof="0" dirty="0" err="1"/>
              <a:t>Introduction</a:t>
            </a:r>
            <a:r>
              <a:rPr lang="es-ES_tradnl" noProof="0" dirty="0"/>
              <a:t> to Tropical </a:t>
            </a:r>
            <a:r>
              <a:rPr lang="es-ES_tradnl" noProof="0" dirty="0" err="1"/>
              <a:t>Meteorology</a:t>
            </a:r>
            <a:r>
              <a:rPr lang="es-ES_tradnl" noProof="0" dirty="0"/>
              <a:t>, </a:t>
            </a:r>
            <a:r>
              <a:rPr lang="es-ES_tradnl" noProof="0" dirty="0" err="1"/>
              <a:t>The</a:t>
            </a:r>
            <a:r>
              <a:rPr lang="es-ES_tradnl" noProof="0" dirty="0"/>
              <a:t> COMET </a:t>
            </a:r>
            <a:r>
              <a:rPr lang="es-ES_tradnl" noProof="0" dirty="0" err="1"/>
              <a:t>Program</a:t>
            </a:r>
            <a:r>
              <a:rPr lang="es-ES_tradnl" noProof="0" dirty="0"/>
              <a:t>; </a:t>
            </a:r>
            <a:r>
              <a:rPr lang="es-ES_tradnl" noProof="0" dirty="0" err="1"/>
              <a:t>Bottom</a:t>
            </a:r>
            <a:r>
              <a:rPr lang="es-ES_tradnl" noProof="0" dirty="0"/>
              <a:t>: </a:t>
            </a:r>
            <a:r>
              <a:rPr lang="es-ES_tradnl" noProof="0" dirty="0" err="1"/>
              <a:t>Annual</a:t>
            </a:r>
            <a:r>
              <a:rPr lang="es-ES_tradnl" noProof="0" dirty="0"/>
              <a:t> </a:t>
            </a:r>
            <a:r>
              <a:rPr lang="es-ES_tradnl" noProof="0" dirty="0" err="1"/>
              <a:t>Precipitation</a:t>
            </a:r>
            <a:r>
              <a:rPr lang="es-ES_tradnl" noProof="0" dirty="0"/>
              <a:t> (2015) </a:t>
            </a:r>
            <a:r>
              <a:rPr lang="es-ES_tradnl" noProof="0" dirty="0" err="1"/>
              <a:t>from</a:t>
            </a:r>
            <a:r>
              <a:rPr lang="es-ES_tradnl" noProof="0" dirty="0"/>
              <a:t> NASA GPM</a:t>
            </a:r>
          </a:p>
        </p:txBody>
      </p:sp>
      <p:pic>
        <p:nvPicPr>
          <p:cNvPr id="12" name="Picture 11" descr="GIOVANNI-output9t6DpG3b.png"/>
          <p:cNvPicPr>
            <a:picLocks noChangeAspect="1"/>
          </p:cNvPicPr>
          <p:nvPr/>
        </p:nvPicPr>
        <p:blipFill rotWithShape="1">
          <a:blip r:embed="rId3" cstate="hqprint">
            <a:extLst>
              <a:ext uri="{28A0092B-C50C-407E-A947-70E740481C1C}">
                <a14:useLocalDpi xmlns:a14="http://schemas.microsoft.com/office/drawing/2010/main"/>
              </a:ext>
            </a:extLst>
          </a:blip>
          <a:srcRect t="8138" r="2506"/>
          <a:stretch/>
        </p:blipFill>
        <p:spPr>
          <a:xfrm>
            <a:off x="7090171" y="3755561"/>
            <a:ext cx="4673204" cy="2193797"/>
          </a:xfrm>
          <a:prstGeom prst="rect">
            <a:avLst/>
          </a:prstGeom>
        </p:spPr>
      </p:pic>
      <p:pic>
        <p:nvPicPr>
          <p:cNvPr id="11" name="Content Placeholder 10"/>
          <p:cNvPicPr>
            <a:picLocks noGrp="1" noChangeAspect="1"/>
          </p:cNvPicPr>
          <p:nvPr>
            <p:ph idx="12"/>
          </p:nvPr>
        </p:nvPicPr>
        <p:blipFill>
          <a:blip r:embed="rId4"/>
          <a:stretch>
            <a:fillRect/>
          </a:stretch>
        </p:blipFill>
        <p:spPr>
          <a:xfrm>
            <a:off x="6907608" y="1130283"/>
            <a:ext cx="5038330" cy="2527317"/>
          </a:xfrm>
          <a:prstGeom prst="rect">
            <a:avLst/>
          </a:prstGeom>
        </p:spPr>
      </p:pic>
    </p:spTree>
    <p:extLst>
      <p:ext uri="{BB962C8B-B14F-4D97-AF65-F5344CB8AC3E}">
        <p14:creationId xmlns:p14="http://schemas.microsoft.com/office/powerpoint/2010/main" val="979214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Ventajas de los Datos de Recursos Hídricos de Teledetección</a:t>
            </a:r>
          </a:p>
        </p:txBody>
      </p:sp>
      <p:sp>
        <p:nvSpPr>
          <p:cNvPr id="3" name="Content Placeholder 2"/>
          <p:cNvSpPr>
            <a:spLocks noGrp="1"/>
          </p:cNvSpPr>
          <p:nvPr>
            <p:ph idx="1"/>
          </p:nvPr>
        </p:nvSpPr>
        <p:spPr>
          <a:xfrm>
            <a:off x="242252" y="1130283"/>
            <a:ext cx="6537960" cy="4807125"/>
          </a:xfrm>
        </p:spPr>
        <p:txBody>
          <a:bodyPr>
            <a:normAutofit/>
          </a:bodyPr>
          <a:lstStyle/>
          <a:p>
            <a:r>
              <a:rPr lang="es-ES_tradnl" dirty="0"/>
              <a:t>Los modelos de sistemas terrestres informan características que los satélites no pueden observar directamente (ej. escorrentía, ET)</a:t>
            </a:r>
          </a:p>
          <a:p>
            <a:r>
              <a:rPr lang="es-ES_tradnl" dirty="0"/>
              <a:t>Los datos son gratuitos y hay herramientas en línea</a:t>
            </a:r>
          </a:p>
        </p:txBody>
      </p:sp>
      <p:sp>
        <p:nvSpPr>
          <p:cNvPr id="6" name="Content Placeholder 5"/>
          <p:cNvSpPr>
            <a:spLocks noGrp="1"/>
          </p:cNvSpPr>
          <p:nvPr>
            <p:ph sz="quarter" idx="11"/>
          </p:nvPr>
        </p:nvSpPr>
        <p:spPr/>
        <p:txBody>
          <a:bodyPr/>
          <a:lstStyle/>
          <a:p>
            <a:r>
              <a:rPr lang="es-ES_tradnl" noProof="0" dirty="0"/>
              <a:t>Top: Global rain gauge </a:t>
            </a:r>
            <a:r>
              <a:rPr lang="es-ES_tradnl" noProof="0" dirty="0" err="1"/>
              <a:t>locations</a:t>
            </a:r>
            <a:r>
              <a:rPr lang="es-ES_tradnl" noProof="0" dirty="0"/>
              <a:t>. </a:t>
            </a:r>
            <a:r>
              <a:rPr lang="es-ES_tradnl" noProof="0" dirty="0" err="1"/>
              <a:t>Credit</a:t>
            </a:r>
            <a:r>
              <a:rPr lang="es-ES_tradnl" noProof="0" dirty="0"/>
              <a:t>: </a:t>
            </a:r>
            <a:r>
              <a:rPr lang="es-ES_tradnl" noProof="0" dirty="0" err="1"/>
              <a:t>Introduction</a:t>
            </a:r>
            <a:r>
              <a:rPr lang="es-ES_tradnl" noProof="0" dirty="0"/>
              <a:t> to Tropical </a:t>
            </a:r>
            <a:r>
              <a:rPr lang="es-ES_tradnl" noProof="0" dirty="0" err="1"/>
              <a:t>Meteorology</a:t>
            </a:r>
            <a:r>
              <a:rPr lang="es-ES_tradnl" noProof="0" dirty="0"/>
              <a:t>, </a:t>
            </a:r>
            <a:r>
              <a:rPr lang="es-ES_tradnl" noProof="0" dirty="0" err="1"/>
              <a:t>The</a:t>
            </a:r>
            <a:r>
              <a:rPr lang="es-ES_tradnl" noProof="0" dirty="0"/>
              <a:t> COMET </a:t>
            </a:r>
            <a:r>
              <a:rPr lang="es-ES_tradnl" noProof="0" dirty="0" err="1"/>
              <a:t>Program</a:t>
            </a:r>
            <a:r>
              <a:rPr lang="es-ES_tradnl" noProof="0" dirty="0"/>
              <a:t>; </a:t>
            </a:r>
            <a:r>
              <a:rPr lang="es-ES_tradnl" noProof="0" dirty="0" err="1"/>
              <a:t>Bottom</a:t>
            </a:r>
            <a:r>
              <a:rPr lang="es-ES_tradnl" noProof="0" dirty="0"/>
              <a:t>: </a:t>
            </a:r>
            <a:r>
              <a:rPr lang="es-ES_tradnl" noProof="0" dirty="0" err="1"/>
              <a:t>Annual</a:t>
            </a:r>
            <a:r>
              <a:rPr lang="es-ES_tradnl" noProof="0" dirty="0"/>
              <a:t> </a:t>
            </a:r>
            <a:r>
              <a:rPr lang="es-ES_tradnl" noProof="0" dirty="0" err="1"/>
              <a:t>Precipitation</a:t>
            </a:r>
            <a:r>
              <a:rPr lang="es-ES_tradnl" noProof="0" dirty="0"/>
              <a:t> (2015) </a:t>
            </a:r>
            <a:r>
              <a:rPr lang="es-ES_tradnl" noProof="0" dirty="0" err="1"/>
              <a:t>from</a:t>
            </a:r>
            <a:r>
              <a:rPr lang="es-ES_tradnl" noProof="0" dirty="0"/>
              <a:t> NASA GPM</a:t>
            </a:r>
          </a:p>
        </p:txBody>
      </p:sp>
      <p:pic>
        <p:nvPicPr>
          <p:cNvPr id="12" name="Picture 11" descr="GIOVANNI-output9t6DpG3b.png"/>
          <p:cNvPicPr>
            <a:picLocks noChangeAspect="1"/>
          </p:cNvPicPr>
          <p:nvPr/>
        </p:nvPicPr>
        <p:blipFill rotWithShape="1">
          <a:blip r:embed="rId3" cstate="hqprint">
            <a:extLst>
              <a:ext uri="{28A0092B-C50C-407E-A947-70E740481C1C}">
                <a14:useLocalDpi xmlns:a14="http://schemas.microsoft.com/office/drawing/2010/main"/>
              </a:ext>
            </a:extLst>
          </a:blip>
          <a:srcRect t="8138" r="2506"/>
          <a:stretch/>
        </p:blipFill>
        <p:spPr>
          <a:xfrm>
            <a:off x="7090171" y="3755561"/>
            <a:ext cx="4673204" cy="2193797"/>
          </a:xfrm>
          <a:prstGeom prst="rect">
            <a:avLst/>
          </a:prstGeom>
        </p:spPr>
      </p:pic>
      <p:pic>
        <p:nvPicPr>
          <p:cNvPr id="11" name="Content Placeholder 10"/>
          <p:cNvPicPr>
            <a:picLocks noGrp="1" noChangeAspect="1"/>
          </p:cNvPicPr>
          <p:nvPr>
            <p:ph idx="12"/>
          </p:nvPr>
        </p:nvPicPr>
        <p:blipFill>
          <a:blip r:embed="rId4"/>
          <a:stretch>
            <a:fillRect/>
          </a:stretch>
        </p:blipFill>
        <p:spPr>
          <a:xfrm>
            <a:off x="6907608" y="1130283"/>
            <a:ext cx="5038330" cy="2527317"/>
          </a:xfrm>
          <a:prstGeom prst="rect">
            <a:avLst/>
          </a:prstGeom>
        </p:spPr>
      </p:pic>
    </p:spTree>
    <p:extLst>
      <p:ext uri="{BB962C8B-B14F-4D97-AF65-F5344CB8AC3E}">
        <p14:creationId xmlns:p14="http://schemas.microsoft.com/office/powerpoint/2010/main" val="404687312"/>
      </p:ext>
    </p:extLst>
  </p:cSld>
  <p:clrMapOvr>
    <a:masterClrMapping/>
  </p:clrMapOvr>
</p:sld>
</file>

<file path=ppt/theme/theme1.xml><?xml version="1.0" encoding="utf-8"?>
<a:theme xmlns:a="http://schemas.openxmlformats.org/drawingml/2006/main" name="ARSET">
  <a:themeElements>
    <a:clrScheme name="CBP">
      <a:dk1>
        <a:srgbClr val="000000"/>
      </a:dk1>
      <a:lt1>
        <a:srgbClr val="FFFFFF"/>
      </a:lt1>
      <a:dk2>
        <a:srgbClr val="44546A"/>
      </a:dk2>
      <a:lt2>
        <a:srgbClr val="E7E6E6"/>
      </a:lt2>
      <a:accent1>
        <a:srgbClr val="3E4168"/>
      </a:accent1>
      <a:accent2>
        <a:srgbClr val="964034"/>
      </a:accent2>
      <a:accent3>
        <a:srgbClr val="9298A8"/>
      </a:accent3>
      <a:accent4>
        <a:srgbClr val="E97845"/>
      </a:accent4>
      <a:accent5>
        <a:srgbClr val="379CC3"/>
      </a:accent5>
      <a:accent6>
        <a:srgbClr val="2E8651"/>
      </a:accent6>
      <a:hlink>
        <a:srgbClr val="379CC3"/>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RSET" id="{BA05CCD1-3523-0D48-9ADD-9603D9C9F698}" vid="{84C97764-3CC0-DE47-A4EB-C4D0B64616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ARSET</Template>
  <TotalTime>15910</TotalTime>
  <Words>1228</Words>
  <Application>Microsoft Office PowerPoint</Application>
  <PresentationFormat>Custom</PresentationFormat>
  <Paragraphs>134</Paragraphs>
  <Slides>14</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Century Gothic</vt:lpstr>
      <vt:lpstr>ARSET</vt:lpstr>
      <vt:lpstr>Resumen de los Componentes del Balance Hidrológico Superficial</vt:lpstr>
      <vt:lpstr>Objetivos de Aprendizaje</vt:lpstr>
      <vt:lpstr>Resumen de los Datos Hidrológicos Disponibles de la NASA</vt:lpstr>
      <vt:lpstr>Gestión de Recursos Hídricos</vt:lpstr>
      <vt:lpstr>Aplicaciones de Datos de Recursos Hídricos</vt:lpstr>
      <vt:lpstr>Satélites y Modelos de la NASA para Componentes del Agua Dulce en la Superficie</vt:lpstr>
      <vt:lpstr>Ventajas y Retos de la Teledetección para la Gestión de Recursos Hídricos</vt:lpstr>
      <vt:lpstr>Ventajas de los Datos de Recursos Hídricos de Teledetección</vt:lpstr>
      <vt:lpstr>Ventajas de los Datos de Recursos Hídricos de Teledetección</vt:lpstr>
      <vt:lpstr>Limitaciones de los Datos de Recursos Hídricos de Teledetección</vt:lpstr>
      <vt:lpstr>Limitaciones de los Datos de Recursos Hídricos de Teledetección</vt:lpstr>
      <vt:lpstr>Modelos Hidrológicos para la Gestión de Cuencas Hidrológicas</vt:lpstr>
      <vt:lpstr>Lo Siguiente: Ejercicio Práctico para los Componentes Estacionales del Agua Dulce sobre la Cuenta del SFV</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ARSET Slides</dc:title>
  <dc:creator>Elizabeth Hook</dc:creator>
  <cp:lastModifiedBy>Oddo, Perry C (GSFC-617.0)[SCIENCE SYSTEMS AND APPLICATIONS INC]</cp:lastModifiedBy>
  <cp:revision>658</cp:revision>
  <dcterms:created xsi:type="dcterms:W3CDTF">2016-01-25T16:50:10Z</dcterms:created>
  <dcterms:modified xsi:type="dcterms:W3CDTF">2022-10-26T19:34:59Z</dcterms:modified>
</cp:coreProperties>
</file>

<file path=docProps/thumbnail.jpeg>
</file>